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4"/>
  </p:notesMasterIdLst>
  <p:sldIdLst>
    <p:sldId id="256" r:id="rId5"/>
    <p:sldId id="264" r:id="rId6"/>
    <p:sldId id="299" r:id="rId7"/>
    <p:sldId id="282" r:id="rId8"/>
    <p:sldId id="283" r:id="rId9"/>
    <p:sldId id="268" r:id="rId10"/>
    <p:sldId id="304" r:id="rId11"/>
    <p:sldId id="295" r:id="rId12"/>
    <p:sldId id="269" r:id="rId13"/>
    <p:sldId id="301" r:id="rId14"/>
    <p:sldId id="316" r:id="rId15"/>
    <p:sldId id="311" r:id="rId16"/>
    <p:sldId id="317" r:id="rId17"/>
    <p:sldId id="318" r:id="rId18"/>
    <p:sldId id="320" r:id="rId19"/>
    <p:sldId id="321" r:id="rId20"/>
    <p:sldId id="322" r:id="rId21"/>
    <p:sldId id="323" r:id="rId22"/>
    <p:sldId id="339" r:id="rId23"/>
    <p:sldId id="273" r:id="rId24"/>
    <p:sldId id="289" r:id="rId25"/>
    <p:sldId id="290" r:id="rId26"/>
    <p:sldId id="263" r:id="rId27"/>
    <p:sldId id="285" r:id="rId28"/>
    <p:sldId id="294" r:id="rId29"/>
    <p:sldId id="309" r:id="rId30"/>
    <p:sldId id="332" r:id="rId31"/>
    <p:sldId id="267" r:id="rId32"/>
    <p:sldId id="278" r:id="rId33"/>
    <p:sldId id="280" r:id="rId34"/>
    <p:sldId id="281" r:id="rId35"/>
    <p:sldId id="262" r:id="rId36"/>
    <p:sldId id="325" r:id="rId37"/>
    <p:sldId id="257" r:id="rId38"/>
    <p:sldId id="265" r:id="rId39"/>
    <p:sldId id="326" r:id="rId40"/>
    <p:sldId id="271" r:id="rId41"/>
    <p:sldId id="277" r:id="rId42"/>
    <p:sldId id="297" r:id="rId43"/>
    <p:sldId id="306" r:id="rId44"/>
    <p:sldId id="307" r:id="rId45"/>
    <p:sldId id="298" r:id="rId46"/>
    <p:sldId id="305" r:id="rId47"/>
    <p:sldId id="310" r:id="rId48"/>
    <p:sldId id="327" r:id="rId49"/>
    <p:sldId id="314" r:id="rId50"/>
    <p:sldId id="315" r:id="rId51"/>
    <p:sldId id="328" r:id="rId52"/>
    <p:sldId id="340" r:id="rId53"/>
    <p:sldId id="331" r:id="rId54"/>
    <p:sldId id="333" r:id="rId55"/>
    <p:sldId id="334" r:id="rId56"/>
    <p:sldId id="335" r:id="rId57"/>
    <p:sldId id="329" r:id="rId58"/>
    <p:sldId id="330" r:id="rId59"/>
    <p:sldId id="336" r:id="rId60"/>
    <p:sldId id="337" r:id="rId61"/>
    <p:sldId id="338" r:id="rId62"/>
    <p:sldId id="288" r:id="rId6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C2F15E8-164B-2320-7765-0CA335EBD5C1}" name="林　峻也" initials="林　" userId="S::8223082@ed.tus.ac.jp::381222ce-ccca-41d4-9d66-6a8d5740e2a5"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D90EDC-6A71-5BFC-8715-89FFAB3BBEA1}" v="220" dt="2025-07-04T02:13:39.254"/>
    <p1510:client id="{66F0967A-3010-4DA1-A841-369EAF0DF41E}" v="1948" dt="2025-07-04T09:24:53.839"/>
    <p1510:client id="{722F8A3E-4116-596B-EF18-406B4869FB07}" v="65" dt="2025-07-04T07:10:35.609"/>
    <p1510:client id="{77726CC3-3E33-4A18-8866-FB61BA8557A7}" v="196" dt="2025-07-04T08:03:36.100"/>
    <p1510:client id="{AF018EDA-630E-4380-BE84-071619B435B7}" v="747" dt="2025-07-04T07:31:23.032"/>
    <p1510:client id="{BA087014-BC2A-4428-83FE-5963AE5221F9}" v="41" dt="2025-07-04T01:37:01.267"/>
    <p1510:client id="{BD64A493-04B7-4881-B9A3-668B6F3AFEF2}" v="10" dt="2025-07-04T06:52:58.073"/>
    <p1510:client id="{C807A1FD-AFF9-A2C5-701E-32FA1F834C41}" v="57" dt="2025-07-04T07:57:19.661"/>
    <p1510:client id="{E335BAA1-1351-B841-9416-364871591F29}" v="1452" dt="2025-07-04T07:46:45.688"/>
    <p1510:client id="{F24C129A-1333-48AA-B148-02D036C52F99}" v="4828" dt="2025-07-04T09:44:21.401"/>
  </p1510:revLst>
</p1510:revInfo>
</file>

<file path=ppt/tableStyles.xml><?xml version="1.0" encoding="utf-8"?>
<a:tblStyleLst xmlns:a="http://schemas.openxmlformats.org/drawingml/2006/main" def="{5C22544A-7EE6-4342-B048-85BDC9FD1C3A}">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1" d="100"/>
          <a:sy n="91" d="100"/>
        </p:scale>
        <p:origin x="10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1"/>
  <c:style val="2"/>
  <c:chart>
    <c:autoTitleDeleted val="0"/>
    <c:plotArea>
      <c:layout/>
      <c:barChart>
        <c:barDir val="col"/>
        <c:grouping val="clustered"/>
        <c:varyColors val="1"/>
        <c:ser>
          <c:idx val="0"/>
          <c:order val="0"/>
          <c:tx>
            <c:strRef>
              <c:f>Sheet1!$B$1</c:f>
              <c:strCache>
                <c:ptCount val="1"/>
                <c:pt idx="0">
                  <c:v>寿命（年）</c:v>
                </c:pt>
              </c:strCache>
            </c:strRef>
          </c:tx>
          <c:invertIfNegative val="1"/>
          <c:cat>
            <c:strRef>
              <c:f>Sheet1!$A$2:$A$4</c:f>
              <c:strCache>
                <c:ptCount val="3"/>
                <c:pt idx="0">
                  <c:v>シリコン</c:v>
                </c:pt>
                <c:pt idx="1">
                  <c:v>有機</c:v>
                </c:pt>
                <c:pt idx="2">
                  <c:v>タンデム</c:v>
                </c:pt>
              </c:strCache>
            </c:strRef>
          </c:cat>
          <c:val>
            <c:numRef>
              <c:f>Sheet1!$B$2:$B$4</c:f>
              <c:numCache>
                <c:formatCode>General</c:formatCode>
                <c:ptCount val="3"/>
                <c:pt idx="0">
                  <c:v>30</c:v>
                </c:pt>
                <c:pt idx="1">
                  <c:v>10</c:v>
                </c:pt>
                <c:pt idx="2">
                  <c:v>5</c:v>
                </c:pt>
              </c:numCache>
            </c:numRef>
          </c:val>
          <c:extLst>
            <c:ext xmlns:c16="http://schemas.microsoft.com/office/drawing/2014/chart" uri="{C3380CC4-5D6E-409C-BE32-E72D297353CC}">
              <c16:uniqueId val="{00000000-8AF9-4112-94FA-C8A14FDCDF4F}"/>
            </c:ext>
          </c:extLst>
        </c:ser>
        <c:ser>
          <c:idx val="1"/>
          <c:order val="1"/>
          <c:tx>
            <c:strRef>
              <c:f>Sheet1!$C$1</c:f>
              <c:strCache>
                <c:ptCount val="1"/>
                <c:pt idx="0">
                  <c:v>実験室効率（%）</c:v>
                </c:pt>
              </c:strCache>
            </c:strRef>
          </c:tx>
          <c:invertIfNegative val="1"/>
          <c:cat>
            <c:strRef>
              <c:f>Sheet1!$A$2:$A$4</c:f>
              <c:strCache>
                <c:ptCount val="3"/>
                <c:pt idx="0">
                  <c:v>シリコン</c:v>
                </c:pt>
                <c:pt idx="1">
                  <c:v>有機</c:v>
                </c:pt>
                <c:pt idx="2">
                  <c:v>タンデム</c:v>
                </c:pt>
              </c:strCache>
            </c:strRef>
          </c:cat>
          <c:val>
            <c:numRef>
              <c:f>Sheet1!$C$2:$C$4</c:f>
              <c:numCache>
                <c:formatCode>General</c:formatCode>
                <c:ptCount val="3"/>
                <c:pt idx="0">
                  <c:v>24</c:v>
                </c:pt>
                <c:pt idx="1">
                  <c:v>20</c:v>
                </c:pt>
                <c:pt idx="2">
                  <c:v>26</c:v>
                </c:pt>
              </c:numCache>
            </c:numRef>
          </c:val>
          <c:extLst>
            <c:ext xmlns:c16="http://schemas.microsoft.com/office/drawing/2014/chart" uri="{C3380CC4-5D6E-409C-BE32-E72D297353CC}">
              <c16:uniqueId val="{00000001-8AF9-4112-94FA-C8A14FDCDF4F}"/>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lang="ja-JP"/>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lang="ja-JP"/>
            </a:pPr>
            <a:endParaRPr lang="en-US"/>
          </a:p>
        </c:txPr>
        <c:crossAx val="-2068027336"/>
        <c:crosses val="autoZero"/>
        <c:crossBetween val="between"/>
      </c:valAx>
    </c:plotArea>
    <c:legend>
      <c:legendPos val="r"/>
      <c:layout>
        <c:manualLayout>
          <c:xMode val="edge"/>
          <c:yMode val="edge"/>
          <c:x val="0.72110591644794397"/>
          <c:y val="5.9412851171381384E-2"/>
          <c:w val="0.25806075021872266"/>
          <c:h val="0.17129775444736076"/>
        </c:manualLayout>
      </c:layout>
      <c:overlay val="1"/>
      <c:txPr>
        <a:bodyPr/>
        <a:lstStyle/>
        <a:p>
          <a:pPr>
            <a:defRPr lang="ja-JP"/>
          </a:pPr>
          <a:endParaRPr lang="en-US"/>
        </a:p>
      </c:txPr>
    </c:legend>
    <c:plotVisOnly val="1"/>
    <c:dispBlanksAs val="gap"/>
    <c:showDLblsOverMax val="1"/>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EAAE1-A51A-45B6-B2F7-021A449E5104}" type="datetimeFigureOut">
              <a:rPr kumimoji="1" lang="ja-JP" altLang="en-US" smtClean="0"/>
              <a:t>2025/7/4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C1DCB5-0453-4C7B-8A2A-C530D9ED27D7}" type="slidenum">
              <a:rPr kumimoji="1" lang="ja-JP" altLang="en-US" smtClean="0"/>
              <a:t>‹#›</a:t>
            </a:fld>
            <a:endParaRPr kumimoji="1" lang="ja-JP" altLang="en-US"/>
          </a:p>
        </p:txBody>
      </p:sp>
    </p:spTree>
    <p:extLst>
      <p:ext uri="{BB962C8B-B14F-4D97-AF65-F5344CB8AC3E}">
        <p14:creationId xmlns:p14="http://schemas.microsoft.com/office/powerpoint/2010/main" val="5184518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1</a:t>
            </a:fld>
            <a:endParaRPr kumimoji="1" lang="ja-JP" altLang="en-US"/>
          </a:p>
        </p:txBody>
      </p:sp>
    </p:spTree>
    <p:extLst>
      <p:ext uri="{BB962C8B-B14F-4D97-AF65-F5344CB8AC3E}">
        <p14:creationId xmlns:p14="http://schemas.microsoft.com/office/powerpoint/2010/main" val="3332546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b="0" dirty="0"/>
          </a:p>
          <a:p>
            <a:endParaRPr kumimoji="1" lang="ja-JP" altLang="en-US" b="0"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10</a:t>
            </a:fld>
            <a:endParaRPr kumimoji="1" lang="ja-JP" altLang="en-US"/>
          </a:p>
        </p:txBody>
      </p:sp>
    </p:spTree>
    <p:extLst>
      <p:ext uri="{BB962C8B-B14F-4D97-AF65-F5344CB8AC3E}">
        <p14:creationId xmlns:p14="http://schemas.microsoft.com/office/powerpoint/2010/main" val="4085510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11</a:t>
            </a:fld>
            <a:endParaRPr kumimoji="1" lang="ja-JP" altLang="en-US"/>
          </a:p>
        </p:txBody>
      </p:sp>
    </p:spTree>
    <p:extLst>
      <p:ext uri="{BB962C8B-B14F-4D97-AF65-F5344CB8AC3E}">
        <p14:creationId xmlns:p14="http://schemas.microsoft.com/office/powerpoint/2010/main" val="3431473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defRPr/>
            </a:pPr>
            <a:endParaRPr kumimoji="1" lang="en-US" altLang="ja-JP"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12</a:t>
            </a:fld>
            <a:endParaRPr kumimoji="1" lang="ja-JP" altLang="en-US"/>
          </a:p>
        </p:txBody>
      </p:sp>
    </p:spTree>
    <p:extLst>
      <p:ext uri="{BB962C8B-B14F-4D97-AF65-F5344CB8AC3E}">
        <p14:creationId xmlns:p14="http://schemas.microsoft.com/office/powerpoint/2010/main" val="3979917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13</a:t>
            </a:fld>
            <a:endParaRPr kumimoji="1" lang="ja-JP" altLang="en-US"/>
          </a:p>
        </p:txBody>
      </p:sp>
    </p:spTree>
    <p:extLst>
      <p:ext uri="{BB962C8B-B14F-4D97-AF65-F5344CB8AC3E}">
        <p14:creationId xmlns:p14="http://schemas.microsoft.com/office/powerpoint/2010/main" val="2558779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14</a:t>
            </a:fld>
            <a:endParaRPr kumimoji="1" lang="ja-JP" altLang="en-US"/>
          </a:p>
        </p:txBody>
      </p:sp>
    </p:spTree>
    <p:extLst>
      <p:ext uri="{BB962C8B-B14F-4D97-AF65-F5344CB8AC3E}">
        <p14:creationId xmlns:p14="http://schemas.microsoft.com/office/powerpoint/2010/main" val="3014905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15</a:t>
            </a:fld>
            <a:endParaRPr kumimoji="1" lang="ja-JP" altLang="en-US"/>
          </a:p>
        </p:txBody>
      </p:sp>
    </p:spTree>
    <p:extLst>
      <p:ext uri="{BB962C8B-B14F-4D97-AF65-F5344CB8AC3E}">
        <p14:creationId xmlns:p14="http://schemas.microsoft.com/office/powerpoint/2010/main" val="2766535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16</a:t>
            </a:fld>
            <a:endParaRPr kumimoji="1" lang="ja-JP" altLang="en-US"/>
          </a:p>
        </p:txBody>
      </p:sp>
    </p:spTree>
    <p:extLst>
      <p:ext uri="{BB962C8B-B14F-4D97-AF65-F5344CB8AC3E}">
        <p14:creationId xmlns:p14="http://schemas.microsoft.com/office/powerpoint/2010/main" val="2339676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17</a:t>
            </a:fld>
            <a:endParaRPr kumimoji="1" lang="ja-JP" altLang="en-US"/>
          </a:p>
        </p:txBody>
      </p:sp>
    </p:spTree>
    <p:extLst>
      <p:ext uri="{BB962C8B-B14F-4D97-AF65-F5344CB8AC3E}">
        <p14:creationId xmlns:p14="http://schemas.microsoft.com/office/powerpoint/2010/main" val="736067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18</a:t>
            </a:fld>
            <a:endParaRPr kumimoji="1" lang="ja-JP" altLang="en-US"/>
          </a:p>
        </p:txBody>
      </p:sp>
    </p:spTree>
    <p:extLst>
      <p:ext uri="{BB962C8B-B14F-4D97-AF65-F5344CB8AC3E}">
        <p14:creationId xmlns:p14="http://schemas.microsoft.com/office/powerpoint/2010/main" val="1130063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19</a:t>
            </a:fld>
            <a:endParaRPr kumimoji="1" lang="ja-JP" altLang="en-US"/>
          </a:p>
        </p:txBody>
      </p:sp>
    </p:spTree>
    <p:extLst>
      <p:ext uri="{BB962C8B-B14F-4D97-AF65-F5344CB8AC3E}">
        <p14:creationId xmlns:p14="http://schemas.microsoft.com/office/powerpoint/2010/main" val="1823702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2</a:t>
            </a:fld>
            <a:endParaRPr kumimoji="1" lang="ja-JP" altLang="en-US"/>
          </a:p>
        </p:txBody>
      </p:sp>
    </p:spTree>
    <p:extLst>
      <p:ext uri="{BB962C8B-B14F-4D97-AF65-F5344CB8AC3E}">
        <p14:creationId xmlns:p14="http://schemas.microsoft.com/office/powerpoint/2010/main" val="1982453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20</a:t>
            </a:fld>
            <a:endParaRPr kumimoji="1" lang="ja-JP" altLang="en-US"/>
          </a:p>
        </p:txBody>
      </p:sp>
    </p:spTree>
    <p:extLst>
      <p:ext uri="{BB962C8B-B14F-4D97-AF65-F5344CB8AC3E}">
        <p14:creationId xmlns:p14="http://schemas.microsoft.com/office/powerpoint/2010/main" val="2420464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21</a:t>
            </a:fld>
            <a:endParaRPr kumimoji="1" lang="ja-JP" altLang="en-US"/>
          </a:p>
        </p:txBody>
      </p:sp>
    </p:spTree>
    <p:extLst>
      <p:ext uri="{BB962C8B-B14F-4D97-AF65-F5344CB8AC3E}">
        <p14:creationId xmlns:p14="http://schemas.microsoft.com/office/powerpoint/2010/main" val="2624109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22</a:t>
            </a:fld>
            <a:endParaRPr kumimoji="1" lang="ja-JP" altLang="en-US"/>
          </a:p>
        </p:txBody>
      </p:sp>
    </p:spTree>
    <p:extLst>
      <p:ext uri="{BB962C8B-B14F-4D97-AF65-F5344CB8AC3E}">
        <p14:creationId xmlns:p14="http://schemas.microsoft.com/office/powerpoint/2010/main" val="612965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23</a:t>
            </a:fld>
            <a:endParaRPr kumimoji="1" lang="ja-JP" altLang="en-US"/>
          </a:p>
        </p:txBody>
      </p:sp>
    </p:spTree>
    <p:extLst>
      <p:ext uri="{BB962C8B-B14F-4D97-AF65-F5344CB8AC3E}">
        <p14:creationId xmlns:p14="http://schemas.microsoft.com/office/powerpoint/2010/main" val="3931440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24</a:t>
            </a:fld>
            <a:endParaRPr kumimoji="1" lang="ja-JP" altLang="en-US"/>
          </a:p>
        </p:txBody>
      </p:sp>
    </p:spTree>
    <p:extLst>
      <p:ext uri="{BB962C8B-B14F-4D97-AF65-F5344CB8AC3E}">
        <p14:creationId xmlns:p14="http://schemas.microsoft.com/office/powerpoint/2010/main" val="1669240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25</a:t>
            </a:fld>
            <a:endParaRPr kumimoji="1" lang="ja-JP" altLang="en-US"/>
          </a:p>
        </p:txBody>
      </p:sp>
    </p:spTree>
    <p:extLst>
      <p:ext uri="{BB962C8B-B14F-4D97-AF65-F5344CB8AC3E}">
        <p14:creationId xmlns:p14="http://schemas.microsoft.com/office/powerpoint/2010/main" val="2530701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28</a:t>
            </a:fld>
            <a:endParaRPr kumimoji="1" lang="ja-JP" altLang="en-US"/>
          </a:p>
        </p:txBody>
      </p:sp>
    </p:spTree>
    <p:extLst>
      <p:ext uri="{BB962C8B-B14F-4D97-AF65-F5344CB8AC3E}">
        <p14:creationId xmlns:p14="http://schemas.microsoft.com/office/powerpoint/2010/main" val="16243539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29</a:t>
            </a:fld>
            <a:endParaRPr kumimoji="1" lang="ja-JP" altLang="en-US"/>
          </a:p>
        </p:txBody>
      </p:sp>
    </p:spTree>
    <p:extLst>
      <p:ext uri="{BB962C8B-B14F-4D97-AF65-F5344CB8AC3E}">
        <p14:creationId xmlns:p14="http://schemas.microsoft.com/office/powerpoint/2010/main" val="1721134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30</a:t>
            </a:fld>
            <a:endParaRPr kumimoji="1" lang="ja-JP" altLang="en-US"/>
          </a:p>
        </p:txBody>
      </p:sp>
    </p:spTree>
    <p:extLst>
      <p:ext uri="{BB962C8B-B14F-4D97-AF65-F5344CB8AC3E}">
        <p14:creationId xmlns:p14="http://schemas.microsoft.com/office/powerpoint/2010/main" val="871267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31</a:t>
            </a:fld>
            <a:endParaRPr kumimoji="1" lang="ja-JP" altLang="en-US"/>
          </a:p>
        </p:txBody>
      </p:sp>
    </p:spTree>
    <p:extLst>
      <p:ext uri="{BB962C8B-B14F-4D97-AF65-F5344CB8AC3E}">
        <p14:creationId xmlns:p14="http://schemas.microsoft.com/office/powerpoint/2010/main" val="185320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3</a:t>
            </a:fld>
            <a:endParaRPr kumimoji="1" lang="ja-JP" altLang="en-US"/>
          </a:p>
        </p:txBody>
      </p:sp>
    </p:spTree>
    <p:extLst>
      <p:ext uri="{BB962C8B-B14F-4D97-AF65-F5344CB8AC3E}">
        <p14:creationId xmlns:p14="http://schemas.microsoft.com/office/powerpoint/2010/main" val="20262644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ea typeface="游ゴシック"/>
            </a:endParaRPr>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32</a:t>
            </a:fld>
            <a:endParaRPr kumimoji="1" lang="ja-JP" altLang="en-US"/>
          </a:p>
        </p:txBody>
      </p:sp>
    </p:spTree>
    <p:extLst>
      <p:ext uri="{BB962C8B-B14F-4D97-AF65-F5344CB8AC3E}">
        <p14:creationId xmlns:p14="http://schemas.microsoft.com/office/powerpoint/2010/main" val="2489779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33</a:t>
            </a:fld>
            <a:endParaRPr kumimoji="1" lang="ja-JP" altLang="en-US"/>
          </a:p>
        </p:txBody>
      </p:sp>
    </p:spTree>
    <p:extLst>
      <p:ext uri="{BB962C8B-B14F-4D97-AF65-F5344CB8AC3E}">
        <p14:creationId xmlns:p14="http://schemas.microsoft.com/office/powerpoint/2010/main" val="1040033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34</a:t>
            </a:fld>
            <a:endParaRPr kumimoji="1" lang="ja-JP" altLang="en-US"/>
          </a:p>
        </p:txBody>
      </p:sp>
    </p:spTree>
    <p:extLst>
      <p:ext uri="{BB962C8B-B14F-4D97-AF65-F5344CB8AC3E}">
        <p14:creationId xmlns:p14="http://schemas.microsoft.com/office/powerpoint/2010/main" val="20029138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35</a:t>
            </a:fld>
            <a:endParaRPr kumimoji="1" lang="ja-JP" altLang="en-US"/>
          </a:p>
        </p:txBody>
      </p:sp>
    </p:spTree>
    <p:extLst>
      <p:ext uri="{BB962C8B-B14F-4D97-AF65-F5344CB8AC3E}">
        <p14:creationId xmlns:p14="http://schemas.microsoft.com/office/powerpoint/2010/main" val="3557331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36</a:t>
            </a:fld>
            <a:endParaRPr kumimoji="1" lang="ja-JP" altLang="en-US"/>
          </a:p>
        </p:txBody>
      </p:sp>
    </p:spTree>
    <p:extLst>
      <p:ext uri="{BB962C8B-B14F-4D97-AF65-F5344CB8AC3E}">
        <p14:creationId xmlns:p14="http://schemas.microsoft.com/office/powerpoint/2010/main" val="21215349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37</a:t>
            </a:fld>
            <a:endParaRPr kumimoji="1" lang="ja-JP" altLang="en-US"/>
          </a:p>
        </p:txBody>
      </p:sp>
    </p:spTree>
    <p:extLst>
      <p:ext uri="{BB962C8B-B14F-4D97-AF65-F5344CB8AC3E}">
        <p14:creationId xmlns:p14="http://schemas.microsoft.com/office/powerpoint/2010/main" val="16503059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38</a:t>
            </a:fld>
            <a:endParaRPr kumimoji="1" lang="ja-JP" altLang="en-US"/>
          </a:p>
        </p:txBody>
      </p:sp>
    </p:spTree>
    <p:extLst>
      <p:ext uri="{BB962C8B-B14F-4D97-AF65-F5344CB8AC3E}">
        <p14:creationId xmlns:p14="http://schemas.microsoft.com/office/powerpoint/2010/main" val="28057596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39</a:t>
            </a:fld>
            <a:endParaRPr kumimoji="1" lang="ja-JP" altLang="en-US"/>
          </a:p>
        </p:txBody>
      </p:sp>
    </p:spTree>
    <p:extLst>
      <p:ext uri="{BB962C8B-B14F-4D97-AF65-F5344CB8AC3E}">
        <p14:creationId xmlns:p14="http://schemas.microsoft.com/office/powerpoint/2010/main" val="39474945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40</a:t>
            </a:fld>
            <a:endParaRPr kumimoji="1" lang="ja-JP" altLang="en-US"/>
          </a:p>
        </p:txBody>
      </p:sp>
    </p:spTree>
    <p:extLst>
      <p:ext uri="{BB962C8B-B14F-4D97-AF65-F5344CB8AC3E}">
        <p14:creationId xmlns:p14="http://schemas.microsoft.com/office/powerpoint/2010/main" val="1663926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41</a:t>
            </a:fld>
            <a:endParaRPr kumimoji="1" lang="ja-JP" altLang="en-US"/>
          </a:p>
        </p:txBody>
      </p:sp>
    </p:spTree>
    <p:extLst>
      <p:ext uri="{BB962C8B-B14F-4D97-AF65-F5344CB8AC3E}">
        <p14:creationId xmlns:p14="http://schemas.microsoft.com/office/powerpoint/2010/main" val="2606087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4</a:t>
            </a:fld>
            <a:endParaRPr kumimoji="1" lang="ja-JP" altLang="en-US"/>
          </a:p>
        </p:txBody>
      </p:sp>
    </p:spTree>
    <p:extLst>
      <p:ext uri="{BB962C8B-B14F-4D97-AF65-F5344CB8AC3E}">
        <p14:creationId xmlns:p14="http://schemas.microsoft.com/office/powerpoint/2010/main" val="41192870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42</a:t>
            </a:fld>
            <a:endParaRPr kumimoji="1" lang="ja-JP" altLang="en-US"/>
          </a:p>
        </p:txBody>
      </p:sp>
    </p:spTree>
    <p:extLst>
      <p:ext uri="{BB962C8B-B14F-4D97-AF65-F5344CB8AC3E}">
        <p14:creationId xmlns:p14="http://schemas.microsoft.com/office/powerpoint/2010/main" val="11776303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43</a:t>
            </a:fld>
            <a:endParaRPr kumimoji="1" lang="ja-JP" altLang="en-US"/>
          </a:p>
        </p:txBody>
      </p:sp>
    </p:spTree>
    <p:extLst>
      <p:ext uri="{BB962C8B-B14F-4D97-AF65-F5344CB8AC3E}">
        <p14:creationId xmlns:p14="http://schemas.microsoft.com/office/powerpoint/2010/main" val="1862960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44</a:t>
            </a:fld>
            <a:endParaRPr kumimoji="1" lang="ja-JP" altLang="en-US"/>
          </a:p>
        </p:txBody>
      </p:sp>
    </p:spTree>
    <p:extLst>
      <p:ext uri="{BB962C8B-B14F-4D97-AF65-F5344CB8AC3E}">
        <p14:creationId xmlns:p14="http://schemas.microsoft.com/office/powerpoint/2010/main" val="600594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ea typeface="游ゴシック"/>
            </a:endParaRPr>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45</a:t>
            </a:fld>
            <a:endParaRPr kumimoji="1" lang="ja-JP" altLang="en-US"/>
          </a:p>
        </p:txBody>
      </p:sp>
    </p:spTree>
    <p:extLst>
      <p:ext uri="{BB962C8B-B14F-4D97-AF65-F5344CB8AC3E}">
        <p14:creationId xmlns:p14="http://schemas.microsoft.com/office/powerpoint/2010/main" val="2871282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ea typeface="游ゴシック"/>
            </a:endParaRPr>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46</a:t>
            </a:fld>
            <a:endParaRPr kumimoji="1" lang="ja-JP" altLang="en-US"/>
          </a:p>
        </p:txBody>
      </p:sp>
    </p:spTree>
    <p:extLst>
      <p:ext uri="{BB962C8B-B14F-4D97-AF65-F5344CB8AC3E}">
        <p14:creationId xmlns:p14="http://schemas.microsoft.com/office/powerpoint/2010/main" val="24880601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dirty="0">
              <a:ea typeface="游ゴシック"/>
            </a:endParaRPr>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47</a:t>
            </a:fld>
            <a:endParaRPr kumimoji="1" lang="ja-JP" altLang="en-US"/>
          </a:p>
        </p:txBody>
      </p:sp>
    </p:spTree>
    <p:extLst>
      <p:ext uri="{BB962C8B-B14F-4D97-AF65-F5344CB8AC3E}">
        <p14:creationId xmlns:p14="http://schemas.microsoft.com/office/powerpoint/2010/main" val="17278736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48</a:t>
            </a:fld>
            <a:endParaRPr kumimoji="1" lang="ja-JP" altLang="en-US"/>
          </a:p>
        </p:txBody>
      </p:sp>
    </p:spTree>
    <p:extLst>
      <p:ext uri="{BB962C8B-B14F-4D97-AF65-F5344CB8AC3E}">
        <p14:creationId xmlns:p14="http://schemas.microsoft.com/office/powerpoint/2010/main" val="629574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a:latin typeface="游ゴシック"/>
              <a:ea typeface="游ゴシック"/>
              <a:cs typeface="Calibri"/>
            </a:endParaRPr>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49</a:t>
            </a:fld>
            <a:endParaRPr kumimoji="1" lang="ja-JP" altLang="en-US"/>
          </a:p>
        </p:txBody>
      </p:sp>
    </p:spTree>
    <p:extLst>
      <p:ext uri="{BB962C8B-B14F-4D97-AF65-F5344CB8AC3E}">
        <p14:creationId xmlns:p14="http://schemas.microsoft.com/office/powerpoint/2010/main" val="10600468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dirty="0">
              <a:ea typeface="游ゴシック"/>
            </a:endParaRPr>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50</a:t>
            </a:fld>
            <a:endParaRPr kumimoji="1" lang="ja-JP" altLang="en-US"/>
          </a:p>
        </p:txBody>
      </p:sp>
    </p:spTree>
    <p:extLst>
      <p:ext uri="{BB962C8B-B14F-4D97-AF65-F5344CB8AC3E}">
        <p14:creationId xmlns:p14="http://schemas.microsoft.com/office/powerpoint/2010/main" val="14953342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51</a:t>
            </a:fld>
            <a:endParaRPr kumimoji="1" lang="ja-JP" altLang="en-US"/>
          </a:p>
        </p:txBody>
      </p:sp>
    </p:spTree>
    <p:extLst>
      <p:ext uri="{BB962C8B-B14F-4D97-AF65-F5344CB8AC3E}">
        <p14:creationId xmlns:p14="http://schemas.microsoft.com/office/powerpoint/2010/main" val="3537550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5</a:t>
            </a:fld>
            <a:endParaRPr kumimoji="1" lang="ja-JP" altLang="en-US"/>
          </a:p>
        </p:txBody>
      </p:sp>
    </p:spTree>
    <p:extLst>
      <p:ext uri="{BB962C8B-B14F-4D97-AF65-F5344CB8AC3E}">
        <p14:creationId xmlns:p14="http://schemas.microsoft.com/office/powerpoint/2010/main" val="28708512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52</a:t>
            </a:fld>
            <a:endParaRPr kumimoji="1" lang="ja-JP" altLang="en-US"/>
          </a:p>
        </p:txBody>
      </p:sp>
    </p:spTree>
    <p:extLst>
      <p:ext uri="{BB962C8B-B14F-4D97-AF65-F5344CB8AC3E}">
        <p14:creationId xmlns:p14="http://schemas.microsoft.com/office/powerpoint/2010/main" val="41707589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53</a:t>
            </a:fld>
            <a:endParaRPr kumimoji="1" lang="ja-JP" altLang="en-US"/>
          </a:p>
        </p:txBody>
      </p:sp>
    </p:spTree>
    <p:extLst>
      <p:ext uri="{BB962C8B-B14F-4D97-AF65-F5344CB8AC3E}">
        <p14:creationId xmlns:p14="http://schemas.microsoft.com/office/powerpoint/2010/main" val="85449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54</a:t>
            </a:fld>
            <a:endParaRPr kumimoji="1" lang="ja-JP" altLang="en-US"/>
          </a:p>
        </p:txBody>
      </p:sp>
    </p:spTree>
    <p:extLst>
      <p:ext uri="{BB962C8B-B14F-4D97-AF65-F5344CB8AC3E}">
        <p14:creationId xmlns:p14="http://schemas.microsoft.com/office/powerpoint/2010/main" val="26003125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55</a:t>
            </a:fld>
            <a:endParaRPr kumimoji="1" lang="ja-JP" altLang="en-US"/>
          </a:p>
        </p:txBody>
      </p:sp>
    </p:spTree>
    <p:extLst>
      <p:ext uri="{BB962C8B-B14F-4D97-AF65-F5344CB8AC3E}">
        <p14:creationId xmlns:p14="http://schemas.microsoft.com/office/powerpoint/2010/main" val="33492465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56</a:t>
            </a:fld>
            <a:endParaRPr kumimoji="1" lang="ja-JP" altLang="en-US"/>
          </a:p>
        </p:txBody>
      </p:sp>
    </p:spTree>
    <p:extLst>
      <p:ext uri="{BB962C8B-B14F-4D97-AF65-F5344CB8AC3E}">
        <p14:creationId xmlns:p14="http://schemas.microsoft.com/office/powerpoint/2010/main" val="26850154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57</a:t>
            </a:fld>
            <a:endParaRPr kumimoji="1" lang="ja-JP" altLang="en-US"/>
          </a:p>
        </p:txBody>
      </p:sp>
    </p:spTree>
    <p:extLst>
      <p:ext uri="{BB962C8B-B14F-4D97-AF65-F5344CB8AC3E}">
        <p14:creationId xmlns:p14="http://schemas.microsoft.com/office/powerpoint/2010/main" val="9251556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58</a:t>
            </a:fld>
            <a:endParaRPr kumimoji="1" lang="ja-JP" altLang="en-US"/>
          </a:p>
        </p:txBody>
      </p:sp>
    </p:spTree>
    <p:extLst>
      <p:ext uri="{BB962C8B-B14F-4D97-AF65-F5344CB8AC3E}">
        <p14:creationId xmlns:p14="http://schemas.microsoft.com/office/powerpoint/2010/main" val="1067759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6</a:t>
            </a:fld>
            <a:endParaRPr kumimoji="1" lang="ja-JP" altLang="en-US"/>
          </a:p>
        </p:txBody>
      </p:sp>
    </p:spTree>
    <p:extLst>
      <p:ext uri="{BB962C8B-B14F-4D97-AF65-F5344CB8AC3E}">
        <p14:creationId xmlns:p14="http://schemas.microsoft.com/office/powerpoint/2010/main" val="2716516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7</a:t>
            </a:fld>
            <a:endParaRPr kumimoji="1" lang="ja-JP" altLang="en-US"/>
          </a:p>
        </p:txBody>
      </p:sp>
    </p:spTree>
    <p:extLst>
      <p:ext uri="{BB962C8B-B14F-4D97-AF65-F5344CB8AC3E}">
        <p14:creationId xmlns:p14="http://schemas.microsoft.com/office/powerpoint/2010/main" val="311518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8</a:t>
            </a:fld>
            <a:endParaRPr kumimoji="1" lang="ja-JP" altLang="en-US"/>
          </a:p>
        </p:txBody>
      </p:sp>
    </p:spTree>
    <p:extLst>
      <p:ext uri="{BB962C8B-B14F-4D97-AF65-F5344CB8AC3E}">
        <p14:creationId xmlns:p14="http://schemas.microsoft.com/office/powerpoint/2010/main" val="703411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9C1DCB5-0453-4C7B-8A2A-C530D9ED27D7}" type="slidenum">
              <a:rPr kumimoji="1" lang="ja-JP" altLang="en-US" smtClean="0"/>
              <a:t>9</a:t>
            </a:fld>
            <a:endParaRPr kumimoji="1" lang="ja-JP" altLang="en-US"/>
          </a:p>
        </p:txBody>
      </p:sp>
    </p:spTree>
    <p:extLst>
      <p:ext uri="{BB962C8B-B14F-4D97-AF65-F5344CB8AC3E}">
        <p14:creationId xmlns:p14="http://schemas.microsoft.com/office/powerpoint/2010/main" val="1504919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2025/7/4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4910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2025/7/4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575747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2025/7/4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950866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2025/7/4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040515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2025/7/4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4083904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2025/7/4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1395402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0E02A643-9BB0-4E02-80B2-2C0A5E5D738E}" type="datetimeFigureOut">
              <a:rPr kumimoji="1" lang="ja-JP" altLang="en-US" smtClean="0"/>
              <a:t>2025/7/4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79788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0E02A643-9BB0-4E02-80B2-2C0A5E5D738E}" type="datetimeFigureOut">
              <a:rPr kumimoji="1" lang="ja-JP" altLang="en-US" smtClean="0"/>
              <a:t>2025/7/4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53958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E02A643-9BB0-4E02-80B2-2C0A5E5D738E}" type="datetimeFigureOut">
              <a:rPr kumimoji="1" lang="ja-JP" altLang="en-US" smtClean="0"/>
              <a:t>2025/7/4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042860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2025/7/4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88451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2025/7/4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189387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02A643-9BB0-4E02-80B2-2C0A5E5D738E}" type="datetimeFigureOut">
              <a:rPr kumimoji="1" lang="ja-JP" altLang="en-US" smtClean="0"/>
              <a:t>2025/7/4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907289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aist.go.jp/aist_j/magazine/20240724.html"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solar-jp.net/6672"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www.matsusada.co.jp/column/column-system_connection.html" TargetMode="External"/><Relationship Id="rId4" Type="http://schemas.openxmlformats.org/officeDocument/2006/relationships/hyperlink" Target="https://sol.kepco.jp/useful/taiyoko/w/keitorenkei/#:~:tex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unit.aist.go.jp/rpd-envene/PV/ja/about_pv/principle/principle_3.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solar-depot.jp/archives/163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global.toshiba/jp/news/energy/2023/02/news-20230209-01.html/100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ja-JP" altLang="en-US" sz="5400">
                <a:latin typeface="ＭＳ Ｐゴシック"/>
                <a:ea typeface="ＭＳ Ｐゴシック"/>
              </a:rPr>
              <a:t>太陽電池の現状と今後の展望</a:t>
            </a:r>
            <a:endParaRPr lang="ja-JP" sz="5400">
              <a:latin typeface="ＭＳ Ｐゴシック"/>
              <a:ea typeface="ＭＳ Ｐゴシック"/>
            </a:endParaRPr>
          </a:p>
        </p:txBody>
      </p:sp>
      <p:sp>
        <p:nvSpPr>
          <p:cNvPr id="3" name="サブタイトル 2"/>
          <p:cNvSpPr>
            <a:spLocks noGrp="1"/>
          </p:cNvSpPr>
          <p:nvPr>
            <p:ph type="subTitle" idx="1"/>
          </p:nvPr>
        </p:nvSpPr>
        <p:spPr>
          <a:xfrm>
            <a:off x="6096000" y="3782148"/>
            <a:ext cx="9144000" cy="3075852"/>
          </a:xfrm>
        </p:spPr>
        <p:txBody>
          <a:bodyPr vert="horz" lIns="91440" tIns="45720" rIns="91440" bIns="45720" rtlCol="0" anchor="t">
            <a:normAutofit lnSpcReduction="10000"/>
          </a:bodyPr>
          <a:lstStyle/>
          <a:p>
            <a:r>
              <a:rPr lang="ja-JP" altLang="en-US">
                <a:ea typeface="ＭＳ Ｐゴシック"/>
              </a:rPr>
              <a:t>グループG</a:t>
            </a:r>
          </a:p>
          <a:p>
            <a:pPr algn="l"/>
            <a:r>
              <a:rPr lang="ja-JP" altLang="en-US">
                <a:latin typeface="ＭＳ Ｐ明朝" panose="02020600040205080304" pitchFamily="18" charset="-128"/>
                <a:ea typeface="ＭＳ Ｐ明朝" panose="02020600040205080304" pitchFamily="18" charset="-128"/>
              </a:rPr>
              <a:t>　　　　　　　　　　　　　　　　  8223082 林 峻也　　</a:t>
            </a:r>
            <a:endParaRPr lang="ja-JP">
              <a:latin typeface="ＭＳ Ｐ明朝" panose="02020600040205080304" pitchFamily="18" charset="-128"/>
              <a:ea typeface="ＭＳ Ｐ明朝" panose="02020600040205080304" pitchFamily="18" charset="-128"/>
            </a:endParaRPr>
          </a:p>
          <a:p>
            <a:pPr algn="l"/>
            <a:r>
              <a:rPr lang="ja-JP" altLang="en-US">
                <a:latin typeface="ＭＳ Ｐ明朝" panose="02020600040205080304" pitchFamily="18" charset="-128"/>
                <a:ea typeface="ＭＳ Ｐ明朝" panose="02020600040205080304" pitchFamily="18" charset="-128"/>
              </a:rPr>
              <a:t>　　　　　　　　　　　　　　　　  8223036 栗⼭ 淳　　</a:t>
            </a:r>
            <a:endParaRPr lang="ja-JP">
              <a:latin typeface="ＭＳ Ｐ明朝" panose="02020600040205080304" pitchFamily="18" charset="-128"/>
              <a:ea typeface="ＭＳ Ｐ明朝" panose="02020600040205080304" pitchFamily="18" charset="-128"/>
            </a:endParaRPr>
          </a:p>
          <a:p>
            <a:pPr algn="l"/>
            <a:r>
              <a:rPr lang="ja-JP" altLang="en-US">
                <a:latin typeface="ＭＳ Ｐ明朝" panose="02020600040205080304" pitchFamily="18" charset="-128"/>
                <a:ea typeface="ＭＳ Ｐ明朝" panose="02020600040205080304" pitchFamily="18" charset="-128"/>
              </a:rPr>
              <a:t>　　　　　　　　　　　　　　　　  8223047 榊原 海⽃</a:t>
            </a:r>
          </a:p>
          <a:p>
            <a:pPr algn="l"/>
            <a:r>
              <a:rPr lang="ja-JP" altLang="en-US">
                <a:latin typeface="ＭＳ Ｐ明朝" panose="02020600040205080304" pitchFamily="18" charset="-128"/>
                <a:ea typeface="ＭＳ Ｐ明朝" panose="02020600040205080304" pitchFamily="18" charset="-128"/>
              </a:rPr>
              <a:t>　　　　　　　　　　　　　　　　  8223065 ⾼松 慶輝</a:t>
            </a:r>
          </a:p>
          <a:p>
            <a:pPr algn="l"/>
            <a:r>
              <a:rPr lang="ja-JP" altLang="en-US">
                <a:latin typeface="ＭＳ Ｐ明朝" panose="02020600040205080304" pitchFamily="18" charset="-128"/>
                <a:ea typeface="ＭＳ Ｐ明朝" panose="02020600040205080304" pitchFamily="18" charset="-128"/>
              </a:rPr>
              <a:t>　　　　　　　　　　　　　　　　  8221097 丸島 海渡</a:t>
            </a:r>
          </a:p>
          <a:p>
            <a:pPr algn="l"/>
            <a:r>
              <a:rPr lang="ja-JP" altLang="en-US">
                <a:latin typeface="ＭＳ Ｐ明朝" panose="02020600040205080304" pitchFamily="18" charset="-128"/>
                <a:ea typeface="ＭＳ Ｐ明朝" panose="02020600040205080304" pitchFamily="18" charset="-128"/>
              </a:rPr>
              <a:t>　　　　　　　　　　　　　　　　  8223001 ⻘ 快樹</a:t>
            </a:r>
          </a:p>
          <a:p>
            <a:endParaRPr lang="ja-JP" altLang="en-US">
              <a:ea typeface="ＭＳ Ｐゴシック"/>
            </a:endParaRPr>
          </a:p>
        </p:txBody>
      </p:sp>
    </p:spTree>
    <p:extLst>
      <p:ext uri="{BB962C8B-B14F-4D97-AF65-F5344CB8AC3E}">
        <p14:creationId xmlns:p14="http://schemas.microsoft.com/office/powerpoint/2010/main" val="2128380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3">
            <a:extLst>
              <a:ext uri="{FF2B5EF4-FFF2-40B4-BE49-F238E27FC236}">
                <a16:creationId xmlns:a16="http://schemas.microsoft.com/office/drawing/2014/main" id="{322C243F-A594-9AAE-2274-D3C43EC12172}"/>
              </a:ext>
            </a:extLst>
          </p:cNvPr>
          <p:cNvSpPr>
            <a:spLocks noChangeArrowheads="1"/>
          </p:cNvSpPr>
          <p:nvPr/>
        </p:nvSpPr>
        <p:spPr bwMode="auto">
          <a:xfrm>
            <a:off x="1407691" y="2265447"/>
            <a:ext cx="4199359" cy="3844683"/>
          </a:xfrm>
          <a:prstGeom prst="roundRect">
            <a:avLst>
              <a:gd name="adj" fmla="val 3306"/>
            </a:avLst>
          </a:prstGeom>
          <a:solidFill>
            <a:schemeClr val="accent2">
              <a:lumMod val="40000"/>
              <a:lumOff val="60000"/>
            </a:schemeClr>
          </a:solidFill>
          <a:ln w="9525">
            <a:noFill/>
            <a:round/>
            <a:headEnd/>
            <a:tailEnd/>
          </a:ln>
          <a:effectLst/>
        </p:spPr>
        <p:txBody>
          <a:bodyPr wrap="none">
            <a:normAutofit/>
          </a:bodyPr>
          <a:lstStyle/>
          <a:p>
            <a:pPr>
              <a:defRPr/>
            </a:pPr>
            <a:endParaRPr lang="en-US" altLang="ja-JP" sz="3200">
              <a:latin typeface="+mn-ea"/>
              <a:ea typeface="+mn-ea"/>
            </a:endParaRPr>
          </a:p>
          <a:p>
            <a:pPr algn="ctr">
              <a:defRPr/>
            </a:pPr>
            <a:r>
              <a:rPr lang="ja-JP" altLang="en-US" sz="3200">
                <a:latin typeface="+mn-ea"/>
                <a:ea typeface="+mn-ea"/>
              </a:rPr>
              <a:t>・高い</a:t>
            </a:r>
            <a:r>
              <a:rPr lang="ja-JP" altLang="en-US" sz="3200">
                <a:latin typeface="+mn-ea"/>
              </a:rPr>
              <a:t>変換</a:t>
            </a:r>
            <a:r>
              <a:rPr lang="ja-JP" altLang="en-US" sz="3200">
                <a:latin typeface="+mn-ea"/>
                <a:ea typeface="+mn-ea"/>
              </a:rPr>
              <a:t>効率</a:t>
            </a:r>
            <a:endParaRPr lang="en-US" altLang="ja-JP" sz="3200">
              <a:latin typeface="+mn-ea"/>
              <a:ea typeface="+mn-ea"/>
            </a:endParaRPr>
          </a:p>
          <a:p>
            <a:pPr algn="ctr">
              <a:defRPr/>
            </a:pPr>
            <a:endParaRPr lang="en-US" altLang="ja-JP" sz="3200">
              <a:latin typeface="+mn-ea"/>
              <a:ea typeface="+mn-ea"/>
            </a:endParaRPr>
          </a:p>
          <a:p>
            <a:pPr algn="ctr">
              <a:defRPr/>
            </a:pPr>
            <a:r>
              <a:rPr lang="ja-JP" altLang="en-US" sz="3200">
                <a:latin typeface="+mn-ea"/>
              </a:rPr>
              <a:t>・軽量かつ高い柔軟性</a:t>
            </a:r>
            <a:endParaRPr lang="en-US" altLang="ja-JP" sz="3200">
              <a:latin typeface="+mn-ea"/>
            </a:endParaRPr>
          </a:p>
          <a:p>
            <a:pPr algn="ctr">
              <a:defRPr/>
            </a:pPr>
            <a:endParaRPr lang="en-US" altLang="ja-JP" sz="3200">
              <a:latin typeface="+mn-ea"/>
            </a:endParaRPr>
          </a:p>
          <a:p>
            <a:pPr algn="ctr">
              <a:defRPr/>
            </a:pPr>
            <a:r>
              <a:rPr lang="ja-JP" altLang="en-US" sz="3200">
                <a:latin typeface="+mn-ea"/>
              </a:rPr>
              <a:t>・安価な製造コスト</a:t>
            </a:r>
            <a:endParaRPr lang="ja-JP" altLang="ja-JP" sz="2800">
              <a:latin typeface="+mn-ea"/>
              <a:ea typeface="+mn-ea"/>
            </a:endParaRPr>
          </a:p>
        </p:txBody>
      </p:sp>
      <p:sp>
        <p:nvSpPr>
          <p:cNvPr id="5" name="AutoShape 24">
            <a:extLst>
              <a:ext uri="{FF2B5EF4-FFF2-40B4-BE49-F238E27FC236}">
                <a16:creationId xmlns:a16="http://schemas.microsoft.com/office/drawing/2014/main" id="{AA7A5D57-DC14-7B3F-2C25-DB1FCE644C44}"/>
              </a:ext>
            </a:extLst>
          </p:cNvPr>
          <p:cNvSpPr>
            <a:spLocks noChangeArrowheads="1"/>
          </p:cNvSpPr>
          <p:nvPr/>
        </p:nvSpPr>
        <p:spPr bwMode="auto">
          <a:xfrm>
            <a:off x="6096000" y="2265446"/>
            <a:ext cx="4204800" cy="3844800"/>
          </a:xfrm>
          <a:prstGeom prst="roundRect">
            <a:avLst>
              <a:gd name="adj" fmla="val 3306"/>
            </a:avLst>
          </a:prstGeom>
          <a:solidFill>
            <a:schemeClr val="tx2">
              <a:lumMod val="10000"/>
              <a:lumOff val="90000"/>
            </a:schemeClr>
          </a:solidFill>
          <a:ln w="9525">
            <a:noFill/>
            <a:round/>
            <a:headEnd/>
            <a:tailEnd/>
          </a:ln>
          <a:effectLst/>
        </p:spPr>
        <p:txBody>
          <a:bodyPr wrap="none">
            <a:normAutofit/>
          </a:bodyPr>
          <a:lstStyle/>
          <a:p>
            <a:pPr algn="ctr">
              <a:defRPr/>
            </a:pPr>
            <a:endParaRPr lang="en-US" altLang="ja-JP" sz="3200"/>
          </a:p>
          <a:p>
            <a:pPr algn="ctr">
              <a:defRPr/>
            </a:pPr>
            <a:r>
              <a:rPr lang="ja-JP" altLang="en-US" sz="3200">
                <a:latin typeface="+mn-ea"/>
                <a:ea typeface="+mn-ea"/>
              </a:rPr>
              <a:t>・変換効率のばらつき</a:t>
            </a:r>
            <a:endParaRPr lang="en-US" altLang="ja-JP" sz="3200">
              <a:latin typeface="+mn-ea"/>
              <a:ea typeface="+mn-ea"/>
            </a:endParaRPr>
          </a:p>
          <a:p>
            <a:pPr algn="ctr">
              <a:defRPr/>
            </a:pPr>
            <a:endParaRPr lang="en-US" altLang="ja-JP" sz="3200">
              <a:latin typeface="+mn-ea"/>
              <a:ea typeface="+mn-ea"/>
            </a:endParaRPr>
          </a:p>
          <a:p>
            <a:pPr algn="ctr">
              <a:defRPr/>
            </a:pPr>
            <a:r>
              <a:rPr lang="ja-JP" altLang="en-US" sz="3200">
                <a:latin typeface="+mn-ea"/>
              </a:rPr>
              <a:t>・有害物質の使用</a:t>
            </a:r>
            <a:endParaRPr lang="en-US" altLang="ja-JP" sz="3200">
              <a:latin typeface="+mn-ea"/>
            </a:endParaRPr>
          </a:p>
          <a:p>
            <a:pPr algn="ctr">
              <a:defRPr/>
            </a:pPr>
            <a:endParaRPr lang="en-US" altLang="ja-JP" sz="3200">
              <a:latin typeface="+mn-ea"/>
            </a:endParaRPr>
          </a:p>
          <a:p>
            <a:pPr algn="ctr">
              <a:defRPr/>
            </a:pPr>
            <a:r>
              <a:rPr lang="ja-JP" altLang="en-US" sz="3200">
                <a:latin typeface="+mn-ea"/>
                <a:ea typeface="+mn-ea"/>
              </a:rPr>
              <a:t>・低い耐久性</a:t>
            </a:r>
            <a:endParaRPr lang="en-US" altLang="ja-JP" sz="3200">
              <a:latin typeface="+mn-ea"/>
              <a:ea typeface="+mn-ea"/>
            </a:endParaRPr>
          </a:p>
        </p:txBody>
      </p:sp>
      <p:sp>
        <p:nvSpPr>
          <p:cNvPr id="6" name="AutoShape 23">
            <a:extLst>
              <a:ext uri="{FF2B5EF4-FFF2-40B4-BE49-F238E27FC236}">
                <a16:creationId xmlns:a16="http://schemas.microsoft.com/office/drawing/2014/main" id="{C41CCE56-A642-A4D8-1EBB-96917830E2D7}"/>
              </a:ext>
            </a:extLst>
          </p:cNvPr>
          <p:cNvSpPr>
            <a:spLocks noChangeArrowheads="1"/>
          </p:cNvSpPr>
          <p:nvPr/>
        </p:nvSpPr>
        <p:spPr bwMode="auto">
          <a:xfrm>
            <a:off x="1407691" y="1180848"/>
            <a:ext cx="4199359" cy="983000"/>
          </a:xfrm>
          <a:prstGeom prst="roundRect">
            <a:avLst>
              <a:gd name="adj" fmla="val 3306"/>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9525">
            <a:noFill/>
            <a:round/>
            <a:headEnd/>
            <a:tailEnd/>
          </a:ln>
          <a:effectLst/>
        </p:spPr>
        <p:txBody>
          <a:bodyPr wrap="none" anchor="ctr">
            <a:normAutofit/>
          </a:bodyPr>
          <a:lstStyle/>
          <a:p>
            <a:pPr algn="ctr">
              <a:defRPr/>
            </a:pPr>
            <a:r>
              <a:rPr lang="ja-JP" altLang="en-US" sz="3200" b="1">
                <a:solidFill>
                  <a:schemeClr val="bg1"/>
                </a:solidFill>
                <a:latin typeface="+mn-ea"/>
                <a:ea typeface="+mn-ea"/>
              </a:rPr>
              <a:t>メリット</a:t>
            </a:r>
            <a:endParaRPr lang="ja-JP" altLang="ja-JP" sz="3200" b="1">
              <a:solidFill>
                <a:schemeClr val="bg1"/>
              </a:solidFill>
              <a:latin typeface="+mn-ea"/>
              <a:ea typeface="+mn-ea"/>
            </a:endParaRPr>
          </a:p>
        </p:txBody>
      </p:sp>
      <p:sp>
        <p:nvSpPr>
          <p:cNvPr id="7" name="AutoShape 24">
            <a:extLst>
              <a:ext uri="{FF2B5EF4-FFF2-40B4-BE49-F238E27FC236}">
                <a16:creationId xmlns:a16="http://schemas.microsoft.com/office/drawing/2014/main" id="{6A94D5F5-6CBE-7808-DA55-2D07D87CE108}"/>
              </a:ext>
            </a:extLst>
          </p:cNvPr>
          <p:cNvSpPr>
            <a:spLocks noChangeArrowheads="1"/>
          </p:cNvSpPr>
          <p:nvPr/>
        </p:nvSpPr>
        <p:spPr bwMode="auto">
          <a:xfrm>
            <a:off x="6096000" y="1180848"/>
            <a:ext cx="4204800" cy="982999"/>
          </a:xfrm>
          <a:prstGeom prst="roundRect">
            <a:avLst>
              <a:gd name="adj" fmla="val 3306"/>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6200000" scaled="1"/>
            <a:tileRect/>
          </a:gradFill>
          <a:ln w="9525">
            <a:noFill/>
            <a:round/>
            <a:headEnd/>
            <a:tailEnd/>
          </a:ln>
          <a:effectLst/>
        </p:spPr>
        <p:txBody>
          <a:bodyPr wrap="none" anchor="ctr">
            <a:normAutofit/>
          </a:bodyPr>
          <a:lstStyle/>
          <a:p>
            <a:pPr algn="ctr">
              <a:defRPr/>
            </a:pPr>
            <a:r>
              <a:rPr lang="ja-JP" altLang="en-US" sz="3200" b="1">
                <a:solidFill>
                  <a:schemeClr val="bg1"/>
                </a:solidFill>
                <a:latin typeface="+mn-ea"/>
                <a:ea typeface="+mn-ea"/>
              </a:rPr>
              <a:t>デメリット</a:t>
            </a:r>
            <a:endParaRPr lang="ja-JP" altLang="ja-JP" sz="3200" b="1">
              <a:solidFill>
                <a:schemeClr val="bg1"/>
              </a:solidFill>
              <a:latin typeface="+mn-ea"/>
              <a:ea typeface="+mn-ea"/>
            </a:endParaRPr>
          </a:p>
        </p:txBody>
      </p:sp>
      <p:sp>
        <p:nvSpPr>
          <p:cNvPr id="8" name="タイトル 1">
            <a:extLst>
              <a:ext uri="{FF2B5EF4-FFF2-40B4-BE49-F238E27FC236}">
                <a16:creationId xmlns:a16="http://schemas.microsoft.com/office/drawing/2014/main" id="{2B4441CB-D52D-3D90-D0DD-83A2014F6A34}"/>
              </a:ext>
            </a:extLst>
          </p:cNvPr>
          <p:cNvSpPr>
            <a:spLocks noGrp="1"/>
          </p:cNvSpPr>
          <p:nvPr>
            <p:ph type="title"/>
          </p:nvPr>
        </p:nvSpPr>
        <p:spPr>
          <a:xfrm>
            <a:off x="0" y="0"/>
            <a:ext cx="10515600" cy="1325563"/>
          </a:xfrm>
        </p:spPr>
        <p:txBody>
          <a:bodyPr/>
          <a:lstStyle/>
          <a:p>
            <a:r>
              <a:rPr lang="ja-JP" altLang="en-US"/>
              <a:t>ペロブスカイト型太陽電池</a:t>
            </a:r>
            <a:endParaRPr kumimoji="1" lang="ja-JP" altLang="en-US"/>
          </a:p>
        </p:txBody>
      </p:sp>
      <p:sp>
        <p:nvSpPr>
          <p:cNvPr id="2" name="テキスト ボックス 1">
            <a:extLst>
              <a:ext uri="{FF2B5EF4-FFF2-40B4-BE49-F238E27FC236}">
                <a16:creationId xmlns:a16="http://schemas.microsoft.com/office/drawing/2014/main" id="{F4FD2037-9695-4BB1-CBA3-BCDA151F5E05}"/>
              </a:ext>
            </a:extLst>
          </p:cNvPr>
          <p:cNvSpPr txBox="1"/>
          <p:nvPr/>
        </p:nvSpPr>
        <p:spPr>
          <a:xfrm>
            <a:off x="10098290" y="6435521"/>
            <a:ext cx="1880964" cy="369332"/>
          </a:xfrm>
          <a:prstGeom prst="rect">
            <a:avLst/>
          </a:prstGeom>
          <a:noFill/>
        </p:spPr>
        <p:txBody>
          <a:bodyPr wrap="square">
            <a:spAutoFit/>
          </a:bodyPr>
          <a:lstStyle/>
          <a:p>
            <a:pPr algn="l"/>
            <a:r>
              <a:rPr lang="ja-JP" altLang="en-US">
                <a:latin typeface="ＭＳ Ｐ明朝" panose="02020600040205080304" pitchFamily="18" charset="-128"/>
                <a:ea typeface="ＭＳ Ｐ明朝" panose="02020600040205080304" pitchFamily="18" charset="-128"/>
              </a:rPr>
              <a:t>8223001 ⻘ 快樹</a:t>
            </a:r>
          </a:p>
        </p:txBody>
      </p:sp>
    </p:spTree>
    <p:extLst>
      <p:ext uri="{BB962C8B-B14F-4D97-AF65-F5344CB8AC3E}">
        <p14:creationId xmlns:p14="http://schemas.microsoft.com/office/powerpoint/2010/main" val="307997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3D477F9F-5F8A-9F96-805A-F5CB2EB588EA}"/>
              </a:ext>
            </a:extLst>
          </p:cNvPr>
          <p:cNvSpPr txBox="1">
            <a:spLocks/>
          </p:cNvSpPr>
          <p:nvPr/>
        </p:nvSpPr>
        <p:spPr>
          <a:xfrm>
            <a:off x="523307" y="182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a:t>タンデム型太陽電池</a:t>
            </a:r>
          </a:p>
        </p:txBody>
      </p:sp>
      <p:pic>
        <p:nvPicPr>
          <p:cNvPr id="6" name="図 5" descr="じょうごグラフ&#10;&#10;AI 生成コンテンツは誤りを含む可能性があります。">
            <a:extLst>
              <a:ext uri="{FF2B5EF4-FFF2-40B4-BE49-F238E27FC236}">
                <a16:creationId xmlns:a16="http://schemas.microsoft.com/office/drawing/2014/main" id="{C902D521-59BD-E2D1-F00D-A28E56D5A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40" y="1962216"/>
            <a:ext cx="5984660" cy="3759114"/>
          </a:xfrm>
          <a:prstGeom prst="rect">
            <a:avLst/>
          </a:prstGeom>
        </p:spPr>
      </p:pic>
      <p:sp>
        <p:nvSpPr>
          <p:cNvPr id="7" name="テキスト ボックス 6">
            <a:extLst>
              <a:ext uri="{FF2B5EF4-FFF2-40B4-BE49-F238E27FC236}">
                <a16:creationId xmlns:a16="http://schemas.microsoft.com/office/drawing/2014/main" id="{F2E92161-AAD5-B112-1978-A024F3543359}"/>
              </a:ext>
            </a:extLst>
          </p:cNvPr>
          <p:cNvSpPr txBox="1"/>
          <p:nvPr/>
        </p:nvSpPr>
        <p:spPr>
          <a:xfrm>
            <a:off x="429666" y="1241859"/>
            <a:ext cx="8174286" cy="461665"/>
          </a:xfrm>
          <a:prstGeom prst="rect">
            <a:avLst/>
          </a:prstGeom>
          <a:noFill/>
        </p:spPr>
        <p:txBody>
          <a:bodyPr wrap="square" rtlCol="0">
            <a:spAutoFit/>
          </a:bodyPr>
          <a:lstStyle/>
          <a:p>
            <a:r>
              <a:rPr lang="ja-JP" altLang="en-US" sz="2400"/>
              <a:t>・</a:t>
            </a:r>
            <a:r>
              <a:rPr lang="en-US" altLang="ja-JP" sz="2400"/>
              <a:t>2</a:t>
            </a:r>
            <a:r>
              <a:rPr lang="ja-JP" altLang="en-US" sz="2400"/>
              <a:t>種類以上の異なる材料の太陽電池を直列に接続したもの</a:t>
            </a:r>
            <a:endParaRPr kumimoji="1" lang="ja-JP" altLang="en-US" sz="2400"/>
          </a:p>
        </p:txBody>
      </p:sp>
      <p:sp>
        <p:nvSpPr>
          <p:cNvPr id="12" name="楕円 11">
            <a:extLst>
              <a:ext uri="{FF2B5EF4-FFF2-40B4-BE49-F238E27FC236}">
                <a16:creationId xmlns:a16="http://schemas.microsoft.com/office/drawing/2014/main" id="{0C7DF9F9-4641-54F5-919C-B755FCF075DA}"/>
              </a:ext>
            </a:extLst>
          </p:cNvPr>
          <p:cNvSpPr/>
          <p:nvPr/>
        </p:nvSpPr>
        <p:spPr>
          <a:xfrm>
            <a:off x="5953044" y="1878565"/>
            <a:ext cx="2495339" cy="1301477"/>
          </a:xfrm>
          <a:prstGeom prst="ellipse">
            <a:avLst/>
          </a:prstGeom>
          <a:noFill/>
          <a:ln w="381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a:extLst>
              <a:ext uri="{FF2B5EF4-FFF2-40B4-BE49-F238E27FC236}">
                <a16:creationId xmlns:a16="http://schemas.microsoft.com/office/drawing/2014/main" id="{BDB27DD0-DF4F-ADEE-98C0-FC71CF915A5C}"/>
              </a:ext>
            </a:extLst>
          </p:cNvPr>
          <p:cNvSpPr txBox="1"/>
          <p:nvPr/>
        </p:nvSpPr>
        <p:spPr>
          <a:xfrm>
            <a:off x="6296275" y="2222101"/>
            <a:ext cx="1682944" cy="646331"/>
          </a:xfrm>
          <a:prstGeom prst="rect">
            <a:avLst/>
          </a:prstGeom>
          <a:noFill/>
        </p:spPr>
        <p:txBody>
          <a:bodyPr wrap="square" rtlCol="0">
            <a:spAutoFit/>
          </a:bodyPr>
          <a:lstStyle/>
          <a:p>
            <a:r>
              <a:rPr kumimoji="1" lang="ja-JP" altLang="en-US"/>
              <a:t>ペロブスカイト</a:t>
            </a:r>
            <a:endParaRPr lang="en-US" altLang="ja-JP"/>
          </a:p>
          <a:p>
            <a:r>
              <a:rPr kumimoji="1" lang="ja-JP" altLang="en-US"/>
              <a:t>ペロブスカイト</a:t>
            </a:r>
            <a:endParaRPr kumimoji="1" lang="en-US" altLang="ja-JP"/>
          </a:p>
        </p:txBody>
      </p:sp>
      <p:sp>
        <p:nvSpPr>
          <p:cNvPr id="14" name="テキスト ボックス 13">
            <a:extLst>
              <a:ext uri="{FF2B5EF4-FFF2-40B4-BE49-F238E27FC236}">
                <a16:creationId xmlns:a16="http://schemas.microsoft.com/office/drawing/2014/main" id="{05664086-6C54-2F5C-7C4B-11AB7F3C7015}"/>
              </a:ext>
            </a:extLst>
          </p:cNvPr>
          <p:cNvSpPr txBox="1"/>
          <p:nvPr/>
        </p:nvSpPr>
        <p:spPr>
          <a:xfrm>
            <a:off x="7736967" y="2379316"/>
            <a:ext cx="1301478" cy="369332"/>
          </a:xfrm>
          <a:prstGeom prst="rect">
            <a:avLst/>
          </a:prstGeom>
          <a:noFill/>
        </p:spPr>
        <p:txBody>
          <a:bodyPr wrap="square" rtlCol="0">
            <a:spAutoFit/>
          </a:bodyPr>
          <a:lstStyle/>
          <a:p>
            <a:r>
              <a:rPr kumimoji="1" lang="ja-JP" altLang="en-US"/>
              <a:t>型</a:t>
            </a:r>
          </a:p>
        </p:txBody>
      </p:sp>
      <p:sp>
        <p:nvSpPr>
          <p:cNvPr id="15" name="テキスト ボックス 14">
            <a:extLst>
              <a:ext uri="{FF2B5EF4-FFF2-40B4-BE49-F238E27FC236}">
                <a16:creationId xmlns:a16="http://schemas.microsoft.com/office/drawing/2014/main" id="{B497F766-DC79-4C44-BF1A-10E86761BA3E}"/>
              </a:ext>
            </a:extLst>
          </p:cNvPr>
          <p:cNvSpPr txBox="1"/>
          <p:nvPr/>
        </p:nvSpPr>
        <p:spPr>
          <a:xfrm>
            <a:off x="6296275" y="3802678"/>
            <a:ext cx="1682944" cy="646331"/>
          </a:xfrm>
          <a:prstGeom prst="rect">
            <a:avLst/>
          </a:prstGeom>
          <a:noFill/>
        </p:spPr>
        <p:txBody>
          <a:bodyPr wrap="square" rtlCol="0">
            <a:spAutoFit/>
          </a:bodyPr>
          <a:lstStyle/>
          <a:p>
            <a:pPr algn="ctr"/>
            <a:r>
              <a:rPr kumimoji="1" lang="ja-JP" altLang="en-US"/>
              <a:t>ペロブスカイトシリコン</a:t>
            </a:r>
            <a:endParaRPr kumimoji="1" lang="en-US" altLang="ja-JP"/>
          </a:p>
        </p:txBody>
      </p:sp>
      <p:sp>
        <p:nvSpPr>
          <p:cNvPr id="16" name="テキスト ボックス 15">
            <a:extLst>
              <a:ext uri="{FF2B5EF4-FFF2-40B4-BE49-F238E27FC236}">
                <a16:creationId xmlns:a16="http://schemas.microsoft.com/office/drawing/2014/main" id="{A42BDDC7-6599-D81E-A824-7C4C33792A3B}"/>
              </a:ext>
            </a:extLst>
          </p:cNvPr>
          <p:cNvSpPr txBox="1"/>
          <p:nvPr/>
        </p:nvSpPr>
        <p:spPr>
          <a:xfrm>
            <a:off x="7736967" y="3956615"/>
            <a:ext cx="1301478" cy="369332"/>
          </a:xfrm>
          <a:prstGeom prst="rect">
            <a:avLst/>
          </a:prstGeom>
          <a:noFill/>
        </p:spPr>
        <p:txBody>
          <a:bodyPr wrap="square" rtlCol="0">
            <a:spAutoFit/>
          </a:bodyPr>
          <a:lstStyle/>
          <a:p>
            <a:r>
              <a:rPr kumimoji="1" lang="ja-JP" altLang="en-US"/>
              <a:t>型</a:t>
            </a:r>
          </a:p>
        </p:txBody>
      </p:sp>
      <p:sp>
        <p:nvSpPr>
          <p:cNvPr id="17" name="楕円 16">
            <a:extLst>
              <a:ext uri="{FF2B5EF4-FFF2-40B4-BE49-F238E27FC236}">
                <a16:creationId xmlns:a16="http://schemas.microsoft.com/office/drawing/2014/main" id="{0F99290A-34EB-01D0-0880-E12A422B9E67}"/>
              </a:ext>
            </a:extLst>
          </p:cNvPr>
          <p:cNvSpPr/>
          <p:nvPr/>
        </p:nvSpPr>
        <p:spPr>
          <a:xfrm>
            <a:off x="5953044" y="3429000"/>
            <a:ext cx="2495339" cy="1301477"/>
          </a:xfrm>
          <a:prstGeom prst="ellipse">
            <a:avLst/>
          </a:prstGeom>
          <a:noFill/>
          <a:ln w="381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楕円 17">
            <a:extLst>
              <a:ext uri="{FF2B5EF4-FFF2-40B4-BE49-F238E27FC236}">
                <a16:creationId xmlns:a16="http://schemas.microsoft.com/office/drawing/2014/main" id="{44D3EF3D-80B2-07C3-F066-770F22A7A54E}"/>
              </a:ext>
            </a:extLst>
          </p:cNvPr>
          <p:cNvSpPr/>
          <p:nvPr/>
        </p:nvSpPr>
        <p:spPr>
          <a:xfrm>
            <a:off x="6024522" y="5070592"/>
            <a:ext cx="2495339" cy="1301477"/>
          </a:xfrm>
          <a:prstGeom prst="ellipse">
            <a:avLst/>
          </a:prstGeom>
          <a:noFill/>
          <a:ln w="381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0C2FB44E-B790-D328-1043-AB29B3D0DE90}"/>
              </a:ext>
            </a:extLst>
          </p:cNvPr>
          <p:cNvSpPr txBox="1"/>
          <p:nvPr/>
        </p:nvSpPr>
        <p:spPr>
          <a:xfrm>
            <a:off x="6359241" y="5430612"/>
            <a:ext cx="1682944" cy="646331"/>
          </a:xfrm>
          <a:prstGeom prst="rect">
            <a:avLst/>
          </a:prstGeom>
          <a:noFill/>
        </p:spPr>
        <p:txBody>
          <a:bodyPr wrap="square" rtlCol="0">
            <a:spAutoFit/>
          </a:bodyPr>
          <a:lstStyle/>
          <a:p>
            <a:pPr algn="ctr"/>
            <a:r>
              <a:rPr lang="en-US" altLang="ja-JP"/>
              <a:t>Ⅲ-Ⅴ</a:t>
            </a:r>
            <a:r>
              <a:rPr lang="ja-JP" altLang="en-US"/>
              <a:t>族</a:t>
            </a:r>
            <a:endParaRPr kumimoji="1" lang="en-US" altLang="ja-JP"/>
          </a:p>
          <a:p>
            <a:pPr algn="ctr"/>
            <a:r>
              <a:rPr lang="ja-JP" altLang="en-US"/>
              <a:t>シリコン</a:t>
            </a:r>
            <a:endParaRPr kumimoji="1" lang="en-US" altLang="ja-JP"/>
          </a:p>
        </p:txBody>
      </p:sp>
      <p:sp>
        <p:nvSpPr>
          <p:cNvPr id="20" name="テキスト ボックス 19">
            <a:extLst>
              <a:ext uri="{FF2B5EF4-FFF2-40B4-BE49-F238E27FC236}">
                <a16:creationId xmlns:a16="http://schemas.microsoft.com/office/drawing/2014/main" id="{73049F76-005F-A2EF-6987-27FD680742AB}"/>
              </a:ext>
            </a:extLst>
          </p:cNvPr>
          <p:cNvSpPr txBox="1"/>
          <p:nvPr/>
        </p:nvSpPr>
        <p:spPr>
          <a:xfrm>
            <a:off x="7797644" y="5569112"/>
            <a:ext cx="1301478" cy="369332"/>
          </a:xfrm>
          <a:prstGeom prst="rect">
            <a:avLst/>
          </a:prstGeom>
          <a:noFill/>
        </p:spPr>
        <p:txBody>
          <a:bodyPr wrap="square" rtlCol="0">
            <a:spAutoFit/>
          </a:bodyPr>
          <a:lstStyle/>
          <a:p>
            <a:r>
              <a:rPr kumimoji="1" lang="ja-JP" altLang="en-US"/>
              <a:t>型</a:t>
            </a:r>
          </a:p>
        </p:txBody>
      </p:sp>
      <p:sp>
        <p:nvSpPr>
          <p:cNvPr id="21" name="テキスト ボックス 20">
            <a:extLst>
              <a:ext uri="{FF2B5EF4-FFF2-40B4-BE49-F238E27FC236}">
                <a16:creationId xmlns:a16="http://schemas.microsoft.com/office/drawing/2014/main" id="{06213765-53CB-5282-86B4-C5CB5CB82C28}"/>
              </a:ext>
            </a:extLst>
          </p:cNvPr>
          <p:cNvSpPr txBox="1"/>
          <p:nvPr/>
        </p:nvSpPr>
        <p:spPr>
          <a:xfrm>
            <a:off x="9099122" y="2111582"/>
            <a:ext cx="2495338" cy="830997"/>
          </a:xfrm>
          <a:prstGeom prst="rect">
            <a:avLst/>
          </a:prstGeom>
          <a:noFill/>
        </p:spPr>
        <p:txBody>
          <a:bodyPr wrap="square" rtlCol="0">
            <a:spAutoFit/>
          </a:bodyPr>
          <a:lstStyle/>
          <a:p>
            <a:r>
              <a:rPr lang="ja-JP" altLang="en-US" sz="2400">
                <a:latin typeface="ＭＳ Ｐゴシック 本文"/>
              </a:rPr>
              <a:t>変換効率 </a:t>
            </a:r>
            <a:r>
              <a:rPr lang="en-US" altLang="ja-JP" sz="2400">
                <a:latin typeface="ＭＳ Ｐゴシック 本文"/>
              </a:rPr>
              <a:t>30.1%</a:t>
            </a:r>
          </a:p>
          <a:p>
            <a:r>
              <a:rPr lang="ja-JP" altLang="en-US" sz="2400">
                <a:latin typeface="ＭＳ Ｐゴシック 本文"/>
              </a:rPr>
              <a:t>軽量、柔軟性</a:t>
            </a:r>
            <a:endParaRPr lang="en-US" altLang="ja-JP" sz="2400">
              <a:latin typeface="ＭＳ Ｐゴシック 本文"/>
            </a:endParaRPr>
          </a:p>
        </p:txBody>
      </p:sp>
      <p:sp>
        <p:nvSpPr>
          <p:cNvPr id="22" name="テキスト ボックス 21">
            <a:extLst>
              <a:ext uri="{FF2B5EF4-FFF2-40B4-BE49-F238E27FC236}">
                <a16:creationId xmlns:a16="http://schemas.microsoft.com/office/drawing/2014/main" id="{E54C90F5-614B-5A46-FFAD-FBE6050536CA}"/>
              </a:ext>
            </a:extLst>
          </p:cNvPr>
          <p:cNvSpPr txBox="1"/>
          <p:nvPr/>
        </p:nvSpPr>
        <p:spPr>
          <a:xfrm>
            <a:off x="9038445" y="3710344"/>
            <a:ext cx="2610579" cy="830997"/>
          </a:xfrm>
          <a:prstGeom prst="rect">
            <a:avLst/>
          </a:prstGeom>
          <a:noFill/>
        </p:spPr>
        <p:txBody>
          <a:bodyPr wrap="square" rtlCol="0">
            <a:spAutoFit/>
          </a:bodyPr>
          <a:lstStyle/>
          <a:p>
            <a:r>
              <a:rPr lang="ja-JP" altLang="en-US" sz="2400"/>
              <a:t>得意領域を補完</a:t>
            </a:r>
            <a:endParaRPr lang="en-US" altLang="ja-JP" sz="2400"/>
          </a:p>
          <a:p>
            <a:r>
              <a:rPr kumimoji="1" lang="ja-JP" altLang="en-US" sz="2400">
                <a:latin typeface="ＭＳ Ｐゴシック 本文"/>
              </a:rPr>
              <a:t>変換効率 </a:t>
            </a:r>
            <a:r>
              <a:rPr kumimoji="1" lang="en-US" altLang="ja-JP" sz="2400">
                <a:latin typeface="ＭＳ Ｐゴシック 本文"/>
              </a:rPr>
              <a:t>30%</a:t>
            </a:r>
            <a:r>
              <a:rPr kumimoji="1" lang="ja-JP" altLang="en-US" sz="2400">
                <a:latin typeface="ＭＳ Ｐゴシック 本文"/>
              </a:rPr>
              <a:t>越</a:t>
            </a:r>
          </a:p>
        </p:txBody>
      </p:sp>
      <p:sp>
        <p:nvSpPr>
          <p:cNvPr id="23" name="テキスト ボックス 22">
            <a:extLst>
              <a:ext uri="{FF2B5EF4-FFF2-40B4-BE49-F238E27FC236}">
                <a16:creationId xmlns:a16="http://schemas.microsoft.com/office/drawing/2014/main" id="{361BC80F-D8FA-ECC8-2542-02DE19A71C93}"/>
              </a:ext>
            </a:extLst>
          </p:cNvPr>
          <p:cNvSpPr txBox="1"/>
          <p:nvPr/>
        </p:nvSpPr>
        <p:spPr>
          <a:xfrm>
            <a:off x="9038445" y="5333809"/>
            <a:ext cx="2665340" cy="830997"/>
          </a:xfrm>
          <a:prstGeom prst="rect">
            <a:avLst/>
          </a:prstGeom>
          <a:noFill/>
        </p:spPr>
        <p:txBody>
          <a:bodyPr wrap="square" rtlCol="0">
            <a:spAutoFit/>
          </a:bodyPr>
          <a:lstStyle/>
          <a:p>
            <a:r>
              <a:rPr kumimoji="1" lang="ja-JP" altLang="en-US" sz="2400">
                <a:latin typeface="ＭＳ Ｐゴシック 本文"/>
              </a:rPr>
              <a:t>極限環境に対応</a:t>
            </a:r>
            <a:endParaRPr kumimoji="1" lang="en-US" altLang="ja-JP" sz="2400">
              <a:latin typeface="ＭＳ Ｐゴシック 本文"/>
            </a:endParaRPr>
          </a:p>
          <a:p>
            <a:r>
              <a:rPr kumimoji="1" lang="ja-JP" altLang="en-US" sz="2400">
                <a:latin typeface="ＭＳ Ｐゴシック 本文"/>
              </a:rPr>
              <a:t>変換効率 </a:t>
            </a:r>
            <a:r>
              <a:rPr kumimoji="1" lang="en-US" altLang="ja-JP" sz="2400">
                <a:latin typeface="ＭＳ Ｐゴシック 本文"/>
              </a:rPr>
              <a:t> 32.7%</a:t>
            </a:r>
            <a:endParaRPr kumimoji="1" lang="ja-JP" altLang="en-US" sz="2400">
              <a:latin typeface="ＭＳ Ｐゴシック 本文"/>
            </a:endParaRPr>
          </a:p>
        </p:txBody>
      </p:sp>
      <p:sp>
        <p:nvSpPr>
          <p:cNvPr id="24" name="テキスト ボックス 23">
            <a:extLst>
              <a:ext uri="{FF2B5EF4-FFF2-40B4-BE49-F238E27FC236}">
                <a16:creationId xmlns:a16="http://schemas.microsoft.com/office/drawing/2014/main" id="{84627605-18D3-222B-F586-217F7A3E2651}"/>
              </a:ext>
            </a:extLst>
          </p:cNvPr>
          <p:cNvSpPr txBox="1"/>
          <p:nvPr/>
        </p:nvSpPr>
        <p:spPr>
          <a:xfrm>
            <a:off x="10098290" y="6435521"/>
            <a:ext cx="1880964" cy="369332"/>
          </a:xfrm>
          <a:prstGeom prst="rect">
            <a:avLst/>
          </a:prstGeom>
          <a:noFill/>
        </p:spPr>
        <p:txBody>
          <a:bodyPr wrap="square">
            <a:spAutoFit/>
          </a:bodyPr>
          <a:lstStyle/>
          <a:p>
            <a:pPr algn="l"/>
            <a:r>
              <a:rPr lang="ja-JP" altLang="en-US">
                <a:latin typeface="ＭＳ Ｐ明朝" panose="02020600040205080304" pitchFamily="18" charset="-128"/>
                <a:ea typeface="ＭＳ Ｐ明朝" panose="02020600040205080304" pitchFamily="18" charset="-128"/>
              </a:rPr>
              <a:t>8223001 ⻘ 快樹</a:t>
            </a:r>
          </a:p>
        </p:txBody>
      </p:sp>
      <p:sp>
        <p:nvSpPr>
          <p:cNvPr id="3" name="テキスト ボックス 2">
            <a:extLst>
              <a:ext uri="{FF2B5EF4-FFF2-40B4-BE49-F238E27FC236}">
                <a16:creationId xmlns:a16="http://schemas.microsoft.com/office/drawing/2014/main" id="{BE43ADA9-BA38-BFD7-61A2-A6B0081A8D49}"/>
              </a:ext>
            </a:extLst>
          </p:cNvPr>
          <p:cNvSpPr txBox="1"/>
          <p:nvPr/>
        </p:nvSpPr>
        <p:spPr>
          <a:xfrm>
            <a:off x="111340" y="6435521"/>
            <a:ext cx="6097136" cy="369332"/>
          </a:xfrm>
          <a:prstGeom prst="rect">
            <a:avLst/>
          </a:prstGeom>
          <a:noFill/>
        </p:spPr>
        <p:txBody>
          <a:bodyPr wrap="square">
            <a:spAutoFit/>
          </a:bodyPr>
          <a:lstStyle/>
          <a:p>
            <a:r>
              <a:rPr lang="ja-JP" altLang="en-US">
                <a:hlinkClick r:id="rId4"/>
              </a:rPr>
              <a:t>https://www.aist.go.jp/aist_j/magazine/20240724.html</a:t>
            </a:r>
            <a:endParaRPr lang="en-US" altLang="ja-JP"/>
          </a:p>
        </p:txBody>
      </p:sp>
    </p:spTree>
    <p:extLst>
      <p:ext uri="{BB962C8B-B14F-4D97-AF65-F5344CB8AC3E}">
        <p14:creationId xmlns:p14="http://schemas.microsoft.com/office/powerpoint/2010/main" val="13717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p:bldP spid="14" grpId="0"/>
      <p:bldP spid="15" grpId="0"/>
      <p:bldP spid="16" grpId="0"/>
      <p:bldP spid="17" grpId="0" animBg="1"/>
      <p:bldP spid="18" grpId="0" animBg="1"/>
      <p:bldP spid="19" grpId="0"/>
      <p:bldP spid="20" grpId="0"/>
      <p:bldP spid="21" grpId="0"/>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F2BD6E-B685-0785-3240-E48813FB3948}"/>
              </a:ext>
            </a:extLst>
          </p:cNvPr>
          <p:cNvSpPr>
            <a:spLocks noGrp="1"/>
          </p:cNvSpPr>
          <p:nvPr>
            <p:ph type="title"/>
          </p:nvPr>
        </p:nvSpPr>
        <p:spPr>
          <a:xfrm>
            <a:off x="523307" y="18255"/>
            <a:ext cx="10515600" cy="1325563"/>
          </a:xfrm>
        </p:spPr>
        <p:txBody>
          <a:bodyPr/>
          <a:lstStyle/>
          <a:p>
            <a:r>
              <a:rPr kumimoji="1" lang="ja-JP" altLang="en-US"/>
              <a:t>タンデム型太陽電池</a:t>
            </a:r>
          </a:p>
        </p:txBody>
      </p:sp>
      <p:sp>
        <p:nvSpPr>
          <p:cNvPr id="4" name="AutoShape 23">
            <a:extLst>
              <a:ext uri="{FF2B5EF4-FFF2-40B4-BE49-F238E27FC236}">
                <a16:creationId xmlns:a16="http://schemas.microsoft.com/office/drawing/2014/main" id="{B32141AC-10C6-9453-F00B-BF8A160B7222}"/>
              </a:ext>
            </a:extLst>
          </p:cNvPr>
          <p:cNvSpPr>
            <a:spLocks noChangeArrowheads="1"/>
          </p:cNvSpPr>
          <p:nvPr/>
        </p:nvSpPr>
        <p:spPr bwMode="auto">
          <a:xfrm>
            <a:off x="1407691" y="2265447"/>
            <a:ext cx="4199359" cy="3844683"/>
          </a:xfrm>
          <a:prstGeom prst="roundRect">
            <a:avLst>
              <a:gd name="adj" fmla="val 3306"/>
            </a:avLst>
          </a:prstGeom>
          <a:solidFill>
            <a:schemeClr val="accent2">
              <a:lumMod val="40000"/>
              <a:lumOff val="60000"/>
            </a:schemeClr>
          </a:solidFill>
          <a:ln w="9525">
            <a:noFill/>
            <a:round/>
            <a:headEnd/>
            <a:tailEnd/>
          </a:ln>
          <a:effectLst/>
        </p:spPr>
        <p:txBody>
          <a:bodyPr wrap="none">
            <a:normAutofit/>
          </a:bodyPr>
          <a:lstStyle/>
          <a:p>
            <a:pPr algn="ctr">
              <a:defRPr/>
            </a:pPr>
            <a:r>
              <a:rPr lang="ja-JP" altLang="en-US" sz="3200">
                <a:latin typeface="+mn-ea"/>
              </a:rPr>
              <a:t>・高い変換効率</a:t>
            </a:r>
            <a:endParaRPr lang="en-US" altLang="ja-JP" sz="3200">
              <a:latin typeface="+mn-ea"/>
            </a:endParaRPr>
          </a:p>
          <a:p>
            <a:pPr algn="ctr">
              <a:defRPr/>
            </a:pPr>
            <a:endParaRPr lang="en-US" altLang="ja-JP" sz="3200">
              <a:latin typeface="+mn-ea"/>
            </a:endParaRPr>
          </a:p>
          <a:p>
            <a:pPr algn="ctr">
              <a:defRPr/>
            </a:pPr>
            <a:r>
              <a:rPr lang="ja-JP" altLang="en-US" sz="3200"/>
              <a:t>・広い波長吸収</a:t>
            </a:r>
            <a:endParaRPr lang="en-US" altLang="ja-JP" sz="3200"/>
          </a:p>
          <a:p>
            <a:pPr algn="ctr">
              <a:defRPr/>
            </a:pPr>
            <a:endParaRPr lang="en-US" altLang="ja-JP" sz="3200">
              <a:latin typeface="+mn-ea"/>
            </a:endParaRPr>
          </a:p>
          <a:p>
            <a:pPr algn="ctr">
              <a:defRPr/>
            </a:pPr>
            <a:r>
              <a:rPr lang="ja-JP" altLang="en-US" sz="3200"/>
              <a:t>・軽量・柔軟性</a:t>
            </a:r>
            <a:endParaRPr lang="en-US" altLang="ja-JP" sz="3200"/>
          </a:p>
          <a:p>
            <a:pPr algn="ctr">
              <a:defRPr/>
            </a:pPr>
            <a:endParaRPr lang="en-US" altLang="ja-JP" sz="3200">
              <a:latin typeface="+mn-ea"/>
            </a:endParaRPr>
          </a:p>
          <a:p>
            <a:pPr algn="ctr">
              <a:defRPr/>
            </a:pPr>
            <a:r>
              <a:rPr lang="ja-JP" altLang="en-US" sz="3200">
                <a:latin typeface="+mn-ea"/>
              </a:rPr>
              <a:t>・極限環境対応</a:t>
            </a:r>
            <a:endParaRPr lang="en-US" altLang="zh-TW" sz="3200">
              <a:latin typeface="+mn-ea"/>
            </a:endParaRPr>
          </a:p>
        </p:txBody>
      </p:sp>
      <p:sp>
        <p:nvSpPr>
          <p:cNvPr id="5" name="AutoShape 24">
            <a:extLst>
              <a:ext uri="{FF2B5EF4-FFF2-40B4-BE49-F238E27FC236}">
                <a16:creationId xmlns:a16="http://schemas.microsoft.com/office/drawing/2014/main" id="{CBAF0DE7-2FC4-A252-D029-7DD906D9B67B}"/>
              </a:ext>
            </a:extLst>
          </p:cNvPr>
          <p:cNvSpPr>
            <a:spLocks noChangeArrowheads="1"/>
          </p:cNvSpPr>
          <p:nvPr/>
        </p:nvSpPr>
        <p:spPr bwMode="auto">
          <a:xfrm>
            <a:off x="6096000" y="2265446"/>
            <a:ext cx="4204800" cy="3844800"/>
          </a:xfrm>
          <a:prstGeom prst="roundRect">
            <a:avLst>
              <a:gd name="adj" fmla="val 3306"/>
            </a:avLst>
          </a:prstGeom>
          <a:solidFill>
            <a:schemeClr val="tx2">
              <a:lumMod val="10000"/>
              <a:lumOff val="90000"/>
            </a:schemeClr>
          </a:solidFill>
          <a:ln w="9525">
            <a:noFill/>
            <a:round/>
            <a:headEnd/>
            <a:tailEnd/>
          </a:ln>
          <a:effectLst/>
        </p:spPr>
        <p:txBody>
          <a:bodyPr wrap="none">
            <a:normAutofit/>
          </a:bodyPr>
          <a:lstStyle/>
          <a:p>
            <a:pPr algn="ctr">
              <a:defRPr/>
            </a:pPr>
            <a:r>
              <a:rPr lang="ja-JP" altLang="en-US" sz="3200"/>
              <a:t>・複雑な製造</a:t>
            </a:r>
            <a:endParaRPr lang="en-US" altLang="ja-JP" sz="3200"/>
          </a:p>
          <a:p>
            <a:pPr algn="ctr">
              <a:defRPr/>
            </a:pPr>
            <a:endParaRPr lang="en-US" altLang="ja-JP" sz="3200">
              <a:latin typeface="+mn-ea"/>
            </a:endParaRPr>
          </a:p>
          <a:p>
            <a:pPr algn="ctr">
              <a:defRPr/>
            </a:pPr>
            <a:r>
              <a:rPr lang="ja-JP" altLang="en-US" sz="3200">
                <a:latin typeface="+mn-ea"/>
              </a:rPr>
              <a:t>・高い製造コスト</a:t>
            </a:r>
            <a:endParaRPr lang="en-US" altLang="ja-JP" sz="3200">
              <a:latin typeface="+mn-ea"/>
            </a:endParaRPr>
          </a:p>
          <a:p>
            <a:pPr algn="ctr">
              <a:defRPr/>
            </a:pPr>
            <a:endParaRPr lang="en-US" altLang="ja-JP" sz="3200">
              <a:latin typeface="+mn-ea"/>
            </a:endParaRPr>
          </a:p>
          <a:p>
            <a:pPr algn="ctr">
              <a:defRPr/>
            </a:pPr>
            <a:r>
              <a:rPr lang="ja-JP" altLang="en-US" sz="3200">
                <a:latin typeface="+mn-ea"/>
              </a:rPr>
              <a:t>・低い耐久性</a:t>
            </a:r>
            <a:endParaRPr lang="en-US" altLang="ja-JP" sz="3200">
              <a:latin typeface="+mn-ea"/>
            </a:endParaRPr>
          </a:p>
          <a:p>
            <a:pPr algn="ctr">
              <a:defRPr/>
            </a:pPr>
            <a:endParaRPr lang="en-US" altLang="ja-JP" sz="3200">
              <a:latin typeface="+mn-ea"/>
            </a:endParaRPr>
          </a:p>
          <a:p>
            <a:pPr algn="ctr">
              <a:defRPr/>
            </a:pPr>
            <a:r>
              <a:rPr lang="ja-JP" altLang="en-US" sz="3200">
                <a:latin typeface="+mn-ea"/>
              </a:rPr>
              <a:t>・環境負荷</a:t>
            </a:r>
            <a:endParaRPr lang="en-US" altLang="ja-JP" sz="3200">
              <a:latin typeface="+mn-ea"/>
            </a:endParaRPr>
          </a:p>
        </p:txBody>
      </p:sp>
      <p:sp>
        <p:nvSpPr>
          <p:cNvPr id="6" name="AutoShape 23">
            <a:extLst>
              <a:ext uri="{FF2B5EF4-FFF2-40B4-BE49-F238E27FC236}">
                <a16:creationId xmlns:a16="http://schemas.microsoft.com/office/drawing/2014/main" id="{3DB57F45-F1FE-DAF1-1B99-1C0A1E01123E}"/>
              </a:ext>
            </a:extLst>
          </p:cNvPr>
          <p:cNvSpPr>
            <a:spLocks noChangeArrowheads="1"/>
          </p:cNvSpPr>
          <p:nvPr/>
        </p:nvSpPr>
        <p:spPr bwMode="auto">
          <a:xfrm>
            <a:off x="1407691" y="1180848"/>
            <a:ext cx="4199359" cy="983000"/>
          </a:xfrm>
          <a:prstGeom prst="roundRect">
            <a:avLst>
              <a:gd name="adj" fmla="val 3306"/>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9525">
            <a:noFill/>
            <a:round/>
            <a:headEnd/>
            <a:tailEnd/>
          </a:ln>
          <a:effectLst/>
        </p:spPr>
        <p:txBody>
          <a:bodyPr wrap="none" anchor="ctr">
            <a:normAutofit/>
          </a:bodyPr>
          <a:lstStyle/>
          <a:p>
            <a:pPr algn="ctr">
              <a:defRPr/>
            </a:pPr>
            <a:r>
              <a:rPr lang="ja-JP" altLang="en-US" sz="3200" b="1">
                <a:solidFill>
                  <a:schemeClr val="bg1"/>
                </a:solidFill>
                <a:latin typeface="+mn-ea"/>
                <a:ea typeface="+mn-ea"/>
              </a:rPr>
              <a:t>メリット</a:t>
            </a:r>
            <a:endParaRPr lang="ja-JP" altLang="ja-JP" sz="3200" b="1">
              <a:solidFill>
                <a:schemeClr val="bg1"/>
              </a:solidFill>
              <a:latin typeface="+mn-ea"/>
              <a:ea typeface="+mn-ea"/>
            </a:endParaRPr>
          </a:p>
        </p:txBody>
      </p:sp>
      <p:sp>
        <p:nvSpPr>
          <p:cNvPr id="7" name="AutoShape 24">
            <a:extLst>
              <a:ext uri="{FF2B5EF4-FFF2-40B4-BE49-F238E27FC236}">
                <a16:creationId xmlns:a16="http://schemas.microsoft.com/office/drawing/2014/main" id="{03DA73EB-A97B-E404-A0B3-47E82EC6C639}"/>
              </a:ext>
            </a:extLst>
          </p:cNvPr>
          <p:cNvSpPr>
            <a:spLocks noChangeArrowheads="1"/>
          </p:cNvSpPr>
          <p:nvPr/>
        </p:nvSpPr>
        <p:spPr bwMode="auto">
          <a:xfrm>
            <a:off x="6096000" y="1180848"/>
            <a:ext cx="4204800" cy="982999"/>
          </a:xfrm>
          <a:prstGeom prst="roundRect">
            <a:avLst>
              <a:gd name="adj" fmla="val 3306"/>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6200000" scaled="1"/>
            <a:tileRect/>
          </a:gradFill>
          <a:ln w="9525">
            <a:noFill/>
            <a:round/>
            <a:headEnd/>
            <a:tailEnd/>
          </a:ln>
          <a:effectLst/>
        </p:spPr>
        <p:txBody>
          <a:bodyPr wrap="none" anchor="ctr">
            <a:normAutofit/>
          </a:bodyPr>
          <a:lstStyle/>
          <a:p>
            <a:pPr algn="ctr">
              <a:defRPr/>
            </a:pPr>
            <a:r>
              <a:rPr lang="ja-JP" altLang="en-US" sz="3200" b="1">
                <a:solidFill>
                  <a:schemeClr val="bg1"/>
                </a:solidFill>
                <a:latin typeface="+mn-ea"/>
                <a:ea typeface="+mn-ea"/>
              </a:rPr>
              <a:t>デメリット</a:t>
            </a:r>
            <a:endParaRPr lang="ja-JP" altLang="ja-JP" sz="3200" b="1">
              <a:solidFill>
                <a:schemeClr val="bg1"/>
              </a:solidFill>
              <a:latin typeface="+mn-ea"/>
              <a:ea typeface="+mn-ea"/>
            </a:endParaRPr>
          </a:p>
        </p:txBody>
      </p:sp>
      <p:sp>
        <p:nvSpPr>
          <p:cNvPr id="10" name="テキスト ボックス 9">
            <a:extLst>
              <a:ext uri="{FF2B5EF4-FFF2-40B4-BE49-F238E27FC236}">
                <a16:creationId xmlns:a16="http://schemas.microsoft.com/office/drawing/2014/main" id="{E0892A3D-704B-A446-00A8-63BA88AD6D2D}"/>
              </a:ext>
            </a:extLst>
          </p:cNvPr>
          <p:cNvSpPr txBox="1"/>
          <p:nvPr/>
        </p:nvSpPr>
        <p:spPr>
          <a:xfrm>
            <a:off x="10098290" y="6435521"/>
            <a:ext cx="1880964" cy="369332"/>
          </a:xfrm>
          <a:prstGeom prst="rect">
            <a:avLst/>
          </a:prstGeom>
          <a:noFill/>
        </p:spPr>
        <p:txBody>
          <a:bodyPr wrap="square">
            <a:spAutoFit/>
          </a:bodyPr>
          <a:lstStyle/>
          <a:p>
            <a:pPr algn="l"/>
            <a:r>
              <a:rPr lang="ja-JP" altLang="en-US">
                <a:latin typeface="ＭＳ Ｐ明朝" panose="02020600040205080304" pitchFamily="18" charset="-128"/>
                <a:ea typeface="ＭＳ Ｐ明朝" panose="02020600040205080304" pitchFamily="18" charset="-128"/>
              </a:rPr>
              <a:t>8223001 ⻘ 快樹</a:t>
            </a:r>
          </a:p>
        </p:txBody>
      </p:sp>
      <p:sp>
        <p:nvSpPr>
          <p:cNvPr id="3" name="Rectangle 1">
            <a:extLst>
              <a:ext uri="{FF2B5EF4-FFF2-40B4-BE49-F238E27FC236}">
                <a16:creationId xmlns:a16="http://schemas.microsoft.com/office/drawing/2014/main" id="{F90C6262-E6EC-196C-0E79-EE404652DF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800" b="1" i="0" u="none" strike="noStrike" cap="none" normalizeH="0" baseline="0">
                <a:ln>
                  <a:noFill/>
                </a:ln>
                <a:solidFill>
                  <a:schemeClr val="tx1"/>
                </a:solidFill>
                <a:effectLst/>
                <a:latin typeface="Arial" panose="020B0604020202020204" pitchFamily="34" charset="0"/>
              </a:rPr>
              <a:t>湿気・酸素・熱に弱い</a:t>
            </a:r>
            <a:r>
              <a:rPr kumimoji="0" lang="ja-JP" altLang="ja-JP" sz="1800" b="0" i="0" u="none" strike="noStrike" cap="none" normalizeH="0" baseline="0">
                <a:ln>
                  <a:noFill/>
                </a:ln>
                <a:solidFill>
                  <a:schemeClr val="tx1"/>
                </a:solidFill>
                <a:effectLst/>
                <a:latin typeface="Arial" panose="020B0604020202020204" pitchFamily="34" charset="0"/>
              </a:rPr>
              <a:t>ため、長期間の屋外利用においては劣化しやすい。</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9987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4A5954-DE2C-C09D-6191-18885B17CC29}"/>
              </a:ext>
            </a:extLst>
          </p:cNvPr>
          <p:cNvSpPr>
            <a:spLocks noGrp="1"/>
          </p:cNvSpPr>
          <p:nvPr>
            <p:ph type="title"/>
          </p:nvPr>
        </p:nvSpPr>
        <p:spPr>
          <a:xfrm>
            <a:off x="98190" y="0"/>
            <a:ext cx="10515600" cy="1325563"/>
          </a:xfrm>
        </p:spPr>
        <p:txBody>
          <a:bodyPr/>
          <a:lstStyle/>
          <a:p>
            <a:r>
              <a:rPr kumimoji="1" lang="ja-JP" altLang="en-US"/>
              <a:t>使用用途の違い</a:t>
            </a:r>
          </a:p>
        </p:txBody>
      </p:sp>
      <p:sp>
        <p:nvSpPr>
          <p:cNvPr id="4" name="AutoShape 23">
            <a:extLst>
              <a:ext uri="{FF2B5EF4-FFF2-40B4-BE49-F238E27FC236}">
                <a16:creationId xmlns:a16="http://schemas.microsoft.com/office/drawing/2014/main" id="{00A03B43-75A6-0524-CC17-2442D8A172A8}"/>
              </a:ext>
            </a:extLst>
          </p:cNvPr>
          <p:cNvSpPr>
            <a:spLocks noChangeArrowheads="1"/>
          </p:cNvSpPr>
          <p:nvPr/>
        </p:nvSpPr>
        <p:spPr bwMode="auto">
          <a:xfrm>
            <a:off x="530113" y="2127024"/>
            <a:ext cx="3336142" cy="3979203"/>
          </a:xfrm>
          <a:prstGeom prst="roundRect">
            <a:avLst>
              <a:gd name="adj" fmla="val 3306"/>
            </a:avLst>
          </a:prstGeom>
          <a:solidFill>
            <a:schemeClr val="accent2">
              <a:lumMod val="40000"/>
              <a:lumOff val="60000"/>
            </a:schemeClr>
          </a:solidFill>
          <a:ln w="9525">
            <a:noFill/>
            <a:round/>
            <a:headEnd/>
            <a:tailEnd/>
          </a:ln>
          <a:effectLst/>
        </p:spPr>
        <p:txBody>
          <a:bodyPr wrap="none">
            <a:normAutofit/>
          </a:bodyPr>
          <a:lstStyle/>
          <a:p>
            <a:pPr>
              <a:defRPr/>
            </a:pPr>
            <a:endParaRPr lang="en-US" altLang="ja-JP" sz="3200"/>
          </a:p>
          <a:p>
            <a:pPr algn="ctr">
              <a:defRPr/>
            </a:pPr>
            <a:r>
              <a:rPr lang="ja-JP" altLang="en-US" sz="3200"/>
              <a:t>建物の屋根</a:t>
            </a:r>
            <a:endParaRPr lang="en-US" altLang="ja-JP" sz="3200"/>
          </a:p>
          <a:p>
            <a:pPr algn="ctr">
              <a:defRPr/>
            </a:pPr>
            <a:endParaRPr lang="en-US" altLang="ja-JP" sz="3200"/>
          </a:p>
          <a:p>
            <a:pPr algn="ctr">
              <a:defRPr/>
            </a:pPr>
            <a:r>
              <a:rPr lang="ja-JP" altLang="en-US" sz="2800"/>
              <a:t>大規模メガソーラー</a:t>
            </a:r>
            <a:endParaRPr lang="en-US" altLang="ja-JP" sz="2800"/>
          </a:p>
          <a:p>
            <a:pPr algn="ctr">
              <a:defRPr/>
            </a:pPr>
            <a:endParaRPr lang="en-US" altLang="ja-JP" sz="2800"/>
          </a:p>
          <a:p>
            <a:pPr algn="ctr">
              <a:defRPr/>
            </a:pPr>
            <a:r>
              <a:rPr lang="ja-JP" altLang="en-US" sz="3200"/>
              <a:t>家庭用機器</a:t>
            </a:r>
            <a:endParaRPr lang="en-US" altLang="ja-JP" sz="3200"/>
          </a:p>
          <a:p>
            <a:pPr>
              <a:defRPr/>
            </a:pPr>
            <a:endParaRPr lang="en-US" altLang="ja-JP" sz="3200"/>
          </a:p>
          <a:p>
            <a:pPr>
              <a:defRPr/>
            </a:pPr>
            <a:endParaRPr lang="en-US" altLang="ja-JP" sz="3200"/>
          </a:p>
          <a:p>
            <a:pPr>
              <a:defRPr/>
            </a:pPr>
            <a:endParaRPr lang="en-US" altLang="ja-JP" sz="3200">
              <a:latin typeface="+mn-ea"/>
              <a:ea typeface="+mn-ea"/>
            </a:endParaRPr>
          </a:p>
        </p:txBody>
      </p:sp>
      <p:sp>
        <p:nvSpPr>
          <p:cNvPr id="5" name="AutoShape 24">
            <a:extLst>
              <a:ext uri="{FF2B5EF4-FFF2-40B4-BE49-F238E27FC236}">
                <a16:creationId xmlns:a16="http://schemas.microsoft.com/office/drawing/2014/main" id="{3A3762B0-3EBD-4806-3050-0230A8AEEDAF}"/>
              </a:ext>
            </a:extLst>
          </p:cNvPr>
          <p:cNvSpPr>
            <a:spLocks noChangeArrowheads="1"/>
          </p:cNvSpPr>
          <p:nvPr/>
        </p:nvSpPr>
        <p:spPr bwMode="auto">
          <a:xfrm>
            <a:off x="4543656" y="2127023"/>
            <a:ext cx="3336142" cy="3979203"/>
          </a:xfrm>
          <a:prstGeom prst="roundRect">
            <a:avLst>
              <a:gd name="adj" fmla="val 3306"/>
            </a:avLst>
          </a:prstGeom>
          <a:solidFill>
            <a:schemeClr val="tx2">
              <a:lumMod val="10000"/>
              <a:lumOff val="90000"/>
            </a:schemeClr>
          </a:solidFill>
          <a:ln w="9525">
            <a:noFill/>
            <a:round/>
            <a:headEnd/>
            <a:tailEnd/>
          </a:ln>
          <a:effectLst/>
        </p:spPr>
        <p:txBody>
          <a:bodyPr wrap="none">
            <a:normAutofit/>
          </a:bodyPr>
          <a:lstStyle/>
          <a:p>
            <a:pPr algn="ctr">
              <a:defRPr/>
            </a:pPr>
            <a:endParaRPr lang="en-US" altLang="ja-JP" sz="3200">
              <a:latin typeface="+mn-ea"/>
            </a:endParaRPr>
          </a:p>
          <a:p>
            <a:pPr algn="ctr">
              <a:defRPr/>
            </a:pPr>
            <a:r>
              <a:rPr lang="en-US" altLang="ja-JP" sz="3200" err="1">
                <a:latin typeface="+mn-ea"/>
              </a:rPr>
              <a:t>l</a:t>
            </a:r>
            <a:r>
              <a:rPr lang="en-US" altLang="ja-JP" sz="3200" err="1">
                <a:latin typeface="+mn-ea"/>
                <a:ea typeface="+mn-ea"/>
              </a:rPr>
              <a:t>oT</a:t>
            </a:r>
            <a:r>
              <a:rPr lang="ja-JP" altLang="en-US" sz="3200">
                <a:latin typeface="+mn-ea"/>
                <a:ea typeface="+mn-ea"/>
              </a:rPr>
              <a:t>センサー</a:t>
            </a:r>
            <a:endParaRPr lang="en-US" altLang="ja-JP" sz="3200">
              <a:latin typeface="+mn-ea"/>
              <a:ea typeface="+mn-ea"/>
            </a:endParaRPr>
          </a:p>
          <a:p>
            <a:pPr algn="ctr">
              <a:defRPr/>
            </a:pPr>
            <a:endParaRPr lang="en-US" altLang="ja-JP" sz="3200">
              <a:latin typeface="+mn-ea"/>
            </a:endParaRPr>
          </a:p>
          <a:p>
            <a:pPr algn="ctr">
              <a:defRPr/>
            </a:pPr>
            <a:r>
              <a:rPr lang="ja-JP" altLang="en-US" sz="3200">
                <a:latin typeface="+mn-ea"/>
              </a:rPr>
              <a:t>スマートフォン</a:t>
            </a:r>
            <a:endParaRPr lang="en-US" altLang="ja-JP" sz="3200">
              <a:latin typeface="+mn-ea"/>
            </a:endParaRPr>
          </a:p>
          <a:p>
            <a:pPr algn="ctr">
              <a:defRPr/>
            </a:pPr>
            <a:endParaRPr lang="en-US" altLang="ja-JP" sz="3200">
              <a:latin typeface="+mn-ea"/>
              <a:ea typeface="+mn-ea"/>
            </a:endParaRPr>
          </a:p>
          <a:p>
            <a:pPr algn="ctr">
              <a:defRPr/>
            </a:pPr>
            <a:r>
              <a:rPr lang="ja-JP" altLang="en-US" sz="3200">
                <a:latin typeface="+mn-ea"/>
                <a:ea typeface="+mn-ea"/>
              </a:rPr>
              <a:t>ビニールハウス</a:t>
            </a:r>
            <a:endParaRPr lang="en-US" altLang="ja-JP" sz="3200">
              <a:latin typeface="+mn-ea"/>
              <a:ea typeface="+mn-ea"/>
            </a:endParaRPr>
          </a:p>
        </p:txBody>
      </p:sp>
      <p:sp>
        <p:nvSpPr>
          <p:cNvPr id="6" name="AutoShape 23">
            <a:extLst>
              <a:ext uri="{FF2B5EF4-FFF2-40B4-BE49-F238E27FC236}">
                <a16:creationId xmlns:a16="http://schemas.microsoft.com/office/drawing/2014/main" id="{D75860FB-1C2F-6E9B-53AB-E216FD9FE38C}"/>
              </a:ext>
            </a:extLst>
          </p:cNvPr>
          <p:cNvSpPr>
            <a:spLocks noChangeArrowheads="1"/>
          </p:cNvSpPr>
          <p:nvPr/>
        </p:nvSpPr>
        <p:spPr bwMode="auto">
          <a:xfrm>
            <a:off x="530113" y="1223807"/>
            <a:ext cx="3336142" cy="752280"/>
          </a:xfrm>
          <a:prstGeom prst="roundRect">
            <a:avLst>
              <a:gd name="adj" fmla="val 3306"/>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9525">
            <a:noFill/>
            <a:round/>
            <a:headEnd/>
            <a:tailEnd/>
          </a:ln>
          <a:effectLst/>
        </p:spPr>
        <p:txBody>
          <a:bodyPr wrap="none" anchor="ctr">
            <a:normAutofit/>
          </a:bodyPr>
          <a:lstStyle/>
          <a:p>
            <a:pPr algn="ctr">
              <a:defRPr/>
            </a:pPr>
            <a:r>
              <a:rPr lang="ja-JP" altLang="en-US" sz="3200" b="1">
                <a:solidFill>
                  <a:schemeClr val="bg1"/>
                </a:solidFill>
                <a:latin typeface="+mn-ea"/>
              </a:rPr>
              <a:t>シリコン系</a:t>
            </a:r>
            <a:endParaRPr lang="ja-JP" altLang="ja-JP" sz="3200" b="1">
              <a:solidFill>
                <a:schemeClr val="bg1"/>
              </a:solidFill>
              <a:latin typeface="+mn-ea"/>
              <a:ea typeface="+mn-ea"/>
            </a:endParaRPr>
          </a:p>
        </p:txBody>
      </p:sp>
      <p:sp>
        <p:nvSpPr>
          <p:cNvPr id="7" name="AutoShape 24">
            <a:extLst>
              <a:ext uri="{FF2B5EF4-FFF2-40B4-BE49-F238E27FC236}">
                <a16:creationId xmlns:a16="http://schemas.microsoft.com/office/drawing/2014/main" id="{7EF2F305-A2F1-12B1-4A23-0B7E142B6D4D}"/>
              </a:ext>
            </a:extLst>
          </p:cNvPr>
          <p:cNvSpPr>
            <a:spLocks noChangeArrowheads="1"/>
          </p:cNvSpPr>
          <p:nvPr/>
        </p:nvSpPr>
        <p:spPr bwMode="auto">
          <a:xfrm>
            <a:off x="4543656" y="1223807"/>
            <a:ext cx="3336142" cy="752280"/>
          </a:xfrm>
          <a:prstGeom prst="roundRect">
            <a:avLst>
              <a:gd name="adj" fmla="val 3306"/>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6200000" scaled="1"/>
            <a:tileRect/>
          </a:gradFill>
          <a:ln w="9525">
            <a:noFill/>
            <a:round/>
            <a:headEnd/>
            <a:tailEnd/>
          </a:ln>
          <a:effectLst/>
        </p:spPr>
        <p:txBody>
          <a:bodyPr wrap="none" anchor="ctr">
            <a:normAutofit/>
          </a:bodyPr>
          <a:lstStyle/>
          <a:p>
            <a:pPr algn="ctr">
              <a:defRPr/>
            </a:pPr>
            <a:r>
              <a:rPr lang="ja-JP" altLang="en-US" sz="3200" b="1">
                <a:solidFill>
                  <a:schemeClr val="bg1"/>
                </a:solidFill>
                <a:latin typeface="+mn-ea"/>
              </a:rPr>
              <a:t>ペロブスカイト</a:t>
            </a:r>
            <a:endParaRPr lang="ja-JP" altLang="ja-JP" sz="3200" b="1">
              <a:solidFill>
                <a:schemeClr val="bg1"/>
              </a:solidFill>
              <a:latin typeface="+mn-ea"/>
              <a:ea typeface="+mn-ea"/>
            </a:endParaRPr>
          </a:p>
        </p:txBody>
      </p:sp>
      <p:sp>
        <p:nvSpPr>
          <p:cNvPr id="10" name="AutoShape 24">
            <a:extLst>
              <a:ext uri="{FF2B5EF4-FFF2-40B4-BE49-F238E27FC236}">
                <a16:creationId xmlns:a16="http://schemas.microsoft.com/office/drawing/2014/main" id="{74EA8F10-8986-61A0-93C8-FC1AAAE82729}"/>
              </a:ext>
            </a:extLst>
          </p:cNvPr>
          <p:cNvSpPr>
            <a:spLocks noChangeArrowheads="1"/>
          </p:cNvSpPr>
          <p:nvPr/>
        </p:nvSpPr>
        <p:spPr bwMode="auto">
          <a:xfrm>
            <a:off x="8497359" y="2127023"/>
            <a:ext cx="3336142" cy="3979203"/>
          </a:xfrm>
          <a:prstGeom prst="roundRect">
            <a:avLst>
              <a:gd name="adj" fmla="val 3306"/>
            </a:avLst>
          </a:prstGeom>
          <a:solidFill>
            <a:schemeClr val="accent6">
              <a:lumMod val="20000"/>
              <a:lumOff val="80000"/>
            </a:schemeClr>
          </a:solidFill>
          <a:ln w="9525">
            <a:noFill/>
            <a:round/>
            <a:headEnd/>
            <a:tailEnd/>
          </a:ln>
          <a:effectLst/>
        </p:spPr>
        <p:txBody>
          <a:bodyPr wrap="none">
            <a:normAutofit/>
          </a:bodyPr>
          <a:lstStyle/>
          <a:p>
            <a:pPr algn="ctr">
              <a:defRPr/>
            </a:pPr>
            <a:endParaRPr lang="en-US" altLang="ja-JP" sz="3200">
              <a:latin typeface="+mn-ea"/>
              <a:ea typeface="+mn-ea"/>
            </a:endParaRPr>
          </a:p>
          <a:p>
            <a:pPr algn="ctr">
              <a:defRPr/>
            </a:pPr>
            <a:r>
              <a:rPr lang="ja-JP" altLang="en-US" sz="3200">
                <a:latin typeface="+mn-ea"/>
                <a:ea typeface="+mn-ea"/>
              </a:rPr>
              <a:t>電気自動車</a:t>
            </a:r>
            <a:endParaRPr lang="en-US" altLang="ja-JP" sz="3200">
              <a:latin typeface="+mn-ea"/>
              <a:ea typeface="+mn-ea"/>
            </a:endParaRPr>
          </a:p>
          <a:p>
            <a:pPr algn="ctr">
              <a:defRPr/>
            </a:pPr>
            <a:endParaRPr lang="en-US" altLang="ja-JP" sz="3200">
              <a:latin typeface="+mn-ea"/>
            </a:endParaRPr>
          </a:p>
          <a:p>
            <a:pPr algn="ctr">
              <a:defRPr/>
            </a:pPr>
            <a:r>
              <a:rPr lang="ja-JP" altLang="en-US" sz="3200">
                <a:latin typeface="+mn-ea"/>
                <a:ea typeface="+mn-ea"/>
              </a:rPr>
              <a:t>宇宙開発</a:t>
            </a:r>
            <a:endParaRPr lang="en-US" altLang="ja-JP" sz="3200">
              <a:latin typeface="+mn-ea"/>
            </a:endParaRPr>
          </a:p>
          <a:p>
            <a:pPr algn="ctr">
              <a:defRPr/>
            </a:pPr>
            <a:endParaRPr lang="en-US" altLang="ja-JP" sz="3200">
              <a:latin typeface="+mn-ea"/>
            </a:endParaRPr>
          </a:p>
          <a:p>
            <a:pPr algn="ctr">
              <a:defRPr/>
            </a:pPr>
            <a:r>
              <a:rPr lang="ja-JP" altLang="en-US" sz="3200">
                <a:latin typeface="+mn-ea"/>
              </a:rPr>
              <a:t>ドローン・</a:t>
            </a:r>
            <a:r>
              <a:rPr lang="en-US" altLang="ja-JP" sz="3200">
                <a:latin typeface="+mn-ea"/>
              </a:rPr>
              <a:t>UAV</a:t>
            </a:r>
            <a:endParaRPr lang="en-US" altLang="ja-JP"/>
          </a:p>
          <a:p>
            <a:pPr algn="ctr">
              <a:defRPr/>
            </a:pPr>
            <a:endParaRPr lang="en-US" altLang="ja-JP" sz="3200">
              <a:latin typeface="+mn-ea"/>
              <a:ea typeface="+mn-ea"/>
            </a:endParaRPr>
          </a:p>
        </p:txBody>
      </p:sp>
      <p:sp>
        <p:nvSpPr>
          <p:cNvPr id="11" name="AutoShape 24">
            <a:extLst>
              <a:ext uri="{FF2B5EF4-FFF2-40B4-BE49-F238E27FC236}">
                <a16:creationId xmlns:a16="http://schemas.microsoft.com/office/drawing/2014/main" id="{3A5B422F-DDAD-D6CB-BA94-6F4FAF436AD4}"/>
              </a:ext>
            </a:extLst>
          </p:cNvPr>
          <p:cNvSpPr>
            <a:spLocks noChangeArrowheads="1"/>
          </p:cNvSpPr>
          <p:nvPr/>
        </p:nvSpPr>
        <p:spPr bwMode="auto">
          <a:xfrm>
            <a:off x="8497359" y="1223807"/>
            <a:ext cx="3336142" cy="752280"/>
          </a:xfrm>
          <a:prstGeom prst="roundRect">
            <a:avLst>
              <a:gd name="adj" fmla="val 3306"/>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w="9525">
            <a:noFill/>
            <a:round/>
            <a:headEnd/>
            <a:tailEnd/>
          </a:ln>
          <a:effectLst/>
        </p:spPr>
        <p:txBody>
          <a:bodyPr wrap="none" anchor="ctr">
            <a:normAutofit/>
          </a:bodyPr>
          <a:lstStyle/>
          <a:p>
            <a:pPr algn="ctr">
              <a:defRPr/>
            </a:pPr>
            <a:r>
              <a:rPr lang="ja-JP" altLang="en-US" sz="3200" b="1">
                <a:solidFill>
                  <a:schemeClr val="bg1"/>
                </a:solidFill>
                <a:latin typeface="+mn-ea"/>
              </a:rPr>
              <a:t>タンデム型</a:t>
            </a:r>
            <a:endParaRPr lang="ja-JP" altLang="ja-JP" sz="3200" b="1">
              <a:solidFill>
                <a:schemeClr val="bg1"/>
              </a:solidFill>
              <a:latin typeface="+mn-ea"/>
              <a:ea typeface="+mn-ea"/>
            </a:endParaRPr>
          </a:p>
        </p:txBody>
      </p:sp>
      <p:sp>
        <p:nvSpPr>
          <p:cNvPr id="13" name="テキスト ボックス 12">
            <a:extLst>
              <a:ext uri="{FF2B5EF4-FFF2-40B4-BE49-F238E27FC236}">
                <a16:creationId xmlns:a16="http://schemas.microsoft.com/office/drawing/2014/main" id="{327F2AA1-8BDE-017C-09B9-EDE9E0B78FD1}"/>
              </a:ext>
            </a:extLst>
          </p:cNvPr>
          <p:cNvSpPr txBox="1"/>
          <p:nvPr/>
        </p:nvSpPr>
        <p:spPr>
          <a:xfrm>
            <a:off x="10098290" y="6435521"/>
            <a:ext cx="1880964" cy="369332"/>
          </a:xfrm>
          <a:prstGeom prst="rect">
            <a:avLst/>
          </a:prstGeom>
          <a:noFill/>
        </p:spPr>
        <p:txBody>
          <a:bodyPr wrap="square">
            <a:spAutoFit/>
          </a:bodyPr>
          <a:lstStyle/>
          <a:p>
            <a:pPr algn="l"/>
            <a:r>
              <a:rPr lang="ja-JP" altLang="en-US">
                <a:latin typeface="ＭＳ Ｐ明朝" panose="02020600040205080304" pitchFamily="18" charset="-128"/>
                <a:ea typeface="ＭＳ Ｐ明朝" panose="02020600040205080304" pitchFamily="18" charset="-128"/>
              </a:rPr>
              <a:t>8223001 ⻘ 快樹</a:t>
            </a:r>
          </a:p>
        </p:txBody>
      </p:sp>
    </p:spTree>
    <p:extLst>
      <p:ext uri="{BB962C8B-B14F-4D97-AF65-F5344CB8AC3E}">
        <p14:creationId xmlns:p14="http://schemas.microsoft.com/office/powerpoint/2010/main" val="58156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日焼けのイラスト「太陽と女性」 | かわいいフリー素材集 いらすとや">
            <a:extLst>
              <a:ext uri="{FF2B5EF4-FFF2-40B4-BE49-F238E27FC236}">
                <a16:creationId xmlns:a16="http://schemas.microsoft.com/office/drawing/2014/main" id="{12B49602-DD5E-4EA5-FA9B-0DD26BD44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963" y="2668084"/>
            <a:ext cx="3426483" cy="37512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日焼け止めのイラスト | かわいいフリー素材集 いらすとや">
            <a:extLst>
              <a:ext uri="{FF2B5EF4-FFF2-40B4-BE49-F238E27FC236}">
                <a16:creationId xmlns:a16="http://schemas.microsoft.com/office/drawing/2014/main" id="{E54D1194-4233-1136-EA0C-A673BDF078B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6526" y="3465365"/>
            <a:ext cx="2142288" cy="28678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4274F75-4B9C-6EAB-60F0-89A01E5F58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9556" y="2556382"/>
            <a:ext cx="2877018" cy="397464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2E0C2ED-2446-F368-D769-CEC0947C1F54}"/>
              </a:ext>
            </a:extLst>
          </p:cNvPr>
          <p:cNvSpPr txBox="1"/>
          <p:nvPr/>
        </p:nvSpPr>
        <p:spPr>
          <a:xfrm>
            <a:off x="1481671" y="524744"/>
            <a:ext cx="9228657" cy="707886"/>
          </a:xfrm>
          <a:prstGeom prst="rect">
            <a:avLst/>
          </a:prstGeom>
          <a:noFill/>
        </p:spPr>
        <p:txBody>
          <a:bodyPr wrap="square" rtlCol="0">
            <a:spAutoFit/>
          </a:bodyPr>
          <a:lstStyle/>
          <a:p>
            <a:r>
              <a:rPr kumimoji="1" lang="ja-JP" altLang="en-US" sz="4000"/>
              <a:t>ペロブスカイト型太陽電池の機能向上策</a:t>
            </a:r>
          </a:p>
        </p:txBody>
      </p:sp>
      <p:sp>
        <p:nvSpPr>
          <p:cNvPr id="5" name="テキスト ボックス 4">
            <a:extLst>
              <a:ext uri="{FF2B5EF4-FFF2-40B4-BE49-F238E27FC236}">
                <a16:creationId xmlns:a16="http://schemas.microsoft.com/office/drawing/2014/main" id="{D13487E3-EA3C-0624-AAEB-BD6CF13A1EF7}"/>
              </a:ext>
            </a:extLst>
          </p:cNvPr>
          <p:cNvSpPr txBox="1"/>
          <p:nvPr/>
        </p:nvSpPr>
        <p:spPr>
          <a:xfrm>
            <a:off x="5004599" y="1406564"/>
            <a:ext cx="1826141" cy="584775"/>
          </a:xfrm>
          <a:prstGeom prst="rect">
            <a:avLst/>
          </a:prstGeom>
          <a:noFill/>
        </p:spPr>
        <p:txBody>
          <a:bodyPr wrap="none" rtlCol="0">
            <a:spAutoFit/>
          </a:bodyPr>
          <a:lstStyle/>
          <a:p>
            <a:r>
              <a:rPr kumimoji="1" lang="en-US" altLang="ja-JP" sz="3200"/>
              <a:t>①</a:t>
            </a:r>
            <a:r>
              <a:rPr kumimoji="1" lang="ja-JP" altLang="en-US" sz="3200"/>
              <a:t>紫外線</a:t>
            </a:r>
          </a:p>
        </p:txBody>
      </p:sp>
      <p:sp>
        <p:nvSpPr>
          <p:cNvPr id="8" name="右矢印 7">
            <a:extLst>
              <a:ext uri="{FF2B5EF4-FFF2-40B4-BE49-F238E27FC236}">
                <a16:creationId xmlns:a16="http://schemas.microsoft.com/office/drawing/2014/main" id="{3AA6283A-E657-DF67-7A27-E7FB2770A828}"/>
              </a:ext>
            </a:extLst>
          </p:cNvPr>
          <p:cNvSpPr/>
          <p:nvPr/>
        </p:nvSpPr>
        <p:spPr>
          <a:xfrm>
            <a:off x="3879446" y="4393700"/>
            <a:ext cx="978408" cy="484632"/>
          </a:xfrm>
          <a:prstGeom prst="rightArrow">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右矢印 8">
            <a:extLst>
              <a:ext uri="{FF2B5EF4-FFF2-40B4-BE49-F238E27FC236}">
                <a16:creationId xmlns:a16="http://schemas.microsoft.com/office/drawing/2014/main" id="{394B32A0-BFC5-DA05-6E3F-E1FAEB6FBAE9}"/>
              </a:ext>
            </a:extLst>
          </p:cNvPr>
          <p:cNvSpPr/>
          <p:nvPr/>
        </p:nvSpPr>
        <p:spPr>
          <a:xfrm>
            <a:off x="7144486" y="4393700"/>
            <a:ext cx="978408" cy="484632"/>
          </a:xfrm>
          <a:prstGeom prst="rightArrow">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E6215203-0F87-61C7-C1C9-137266D502EB}"/>
              </a:ext>
            </a:extLst>
          </p:cNvPr>
          <p:cNvSpPr txBox="1"/>
          <p:nvPr/>
        </p:nvSpPr>
        <p:spPr>
          <a:xfrm>
            <a:off x="9647376" y="6419327"/>
            <a:ext cx="2125903" cy="369332"/>
          </a:xfrm>
          <a:prstGeom prst="rect">
            <a:avLst/>
          </a:prstGeom>
          <a:noFill/>
        </p:spPr>
        <p:txBody>
          <a:bodyPr wrap="none" rtlCol="0">
            <a:spAutoFit/>
          </a:bodyPr>
          <a:lstStyle/>
          <a:p>
            <a:r>
              <a:rPr kumimoji="1" lang="en-US" altLang="ja-JP"/>
              <a:t>8223047</a:t>
            </a:r>
            <a:r>
              <a:rPr kumimoji="1" lang="ja-JP" altLang="en-US"/>
              <a:t>　榊原海斗</a:t>
            </a:r>
          </a:p>
        </p:txBody>
      </p:sp>
    </p:spTree>
    <p:extLst>
      <p:ext uri="{BB962C8B-B14F-4D97-AF65-F5344CB8AC3E}">
        <p14:creationId xmlns:p14="http://schemas.microsoft.com/office/powerpoint/2010/main" val="683446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構造化学元素 鉛、鉛(Pb)記号。科学原子テーブル要素原子アイコン。シンプルな円の青い白いガーディアンベクターイラスト3D。ラボサイエンスまたは化学のための原子番号。」のベクター画像素材（ロイヤリティフリー）  2196598699 | Shutterstock">
            <a:extLst>
              <a:ext uri="{FF2B5EF4-FFF2-40B4-BE49-F238E27FC236}">
                <a16:creationId xmlns:a16="http://schemas.microsoft.com/office/drawing/2014/main" id="{7B83E49D-5DCD-3EDF-EC7C-FC5AA283E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746" y="2191327"/>
            <a:ext cx="3302000" cy="35560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A6A12B3C-32A6-73E8-7F18-EF0F8F416C26}"/>
              </a:ext>
            </a:extLst>
          </p:cNvPr>
          <p:cNvSpPr txBox="1"/>
          <p:nvPr/>
        </p:nvSpPr>
        <p:spPr>
          <a:xfrm>
            <a:off x="4720720" y="1680769"/>
            <a:ext cx="2236510" cy="584775"/>
          </a:xfrm>
          <a:prstGeom prst="rect">
            <a:avLst/>
          </a:prstGeom>
          <a:noFill/>
        </p:spPr>
        <p:txBody>
          <a:bodyPr wrap="none" rtlCol="0">
            <a:spAutoFit/>
          </a:bodyPr>
          <a:lstStyle/>
          <a:p>
            <a:r>
              <a:rPr kumimoji="1" lang="en-US" altLang="ja-JP" sz="3200"/>
              <a:t>②</a:t>
            </a:r>
            <a:r>
              <a:rPr lang="ja-JP" altLang="en-US" sz="3200"/>
              <a:t>環境負荷</a:t>
            </a:r>
            <a:endParaRPr kumimoji="1" lang="ja-JP" altLang="en-US" sz="3200"/>
          </a:p>
        </p:txBody>
      </p:sp>
      <p:sp>
        <p:nvSpPr>
          <p:cNvPr id="6" name="右矢印 5">
            <a:extLst>
              <a:ext uri="{FF2B5EF4-FFF2-40B4-BE49-F238E27FC236}">
                <a16:creationId xmlns:a16="http://schemas.microsoft.com/office/drawing/2014/main" id="{E2F2A406-E531-9345-3ABE-E5A4DA64694F}"/>
              </a:ext>
            </a:extLst>
          </p:cNvPr>
          <p:cNvSpPr/>
          <p:nvPr/>
        </p:nvSpPr>
        <p:spPr>
          <a:xfrm>
            <a:off x="5349771" y="3727011"/>
            <a:ext cx="978408" cy="484632"/>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accent1"/>
              </a:solidFill>
              <a:highlight>
                <a:srgbClr val="0000FF"/>
              </a:highlight>
            </a:endParaRPr>
          </a:p>
        </p:txBody>
      </p:sp>
      <p:pic>
        <p:nvPicPr>
          <p:cNvPr id="2052" name="Picture 4" descr="Sn シンボル 50 材質の耐化学エレメント錫 - 3Dのストックフォトや画像を多数ご用意 - 3D, イラストレーション, エレクトロン -  iStock">
            <a:extLst>
              <a:ext uri="{FF2B5EF4-FFF2-40B4-BE49-F238E27FC236}">
                <a16:creationId xmlns:a16="http://schemas.microsoft.com/office/drawing/2014/main" id="{5DAAFB66-0E18-DBA8-7B93-729E49178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5204" y="4472236"/>
            <a:ext cx="3721100" cy="1854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3,300点を超える亜鉛のイラスト素材、ロイヤリティフリーのベクター素材グラフィックスとクリップアート - iStock | 髪 男性, 髪">
            <a:extLst>
              <a:ext uri="{FF2B5EF4-FFF2-40B4-BE49-F238E27FC236}">
                <a16:creationId xmlns:a16="http://schemas.microsoft.com/office/drawing/2014/main" id="{EDA53012-3578-12C1-608F-0AD258564A0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59256" y="1908318"/>
            <a:ext cx="2337856" cy="2412694"/>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CD0BE611-7B05-4D78-2A19-3F8CA73D8B20}"/>
              </a:ext>
            </a:extLst>
          </p:cNvPr>
          <p:cNvSpPr txBox="1"/>
          <p:nvPr/>
        </p:nvSpPr>
        <p:spPr>
          <a:xfrm>
            <a:off x="1481671" y="524744"/>
            <a:ext cx="9228657" cy="707886"/>
          </a:xfrm>
          <a:prstGeom prst="rect">
            <a:avLst/>
          </a:prstGeom>
          <a:noFill/>
        </p:spPr>
        <p:txBody>
          <a:bodyPr wrap="square" rtlCol="0">
            <a:spAutoFit/>
          </a:bodyPr>
          <a:lstStyle/>
          <a:p>
            <a:r>
              <a:rPr kumimoji="1" lang="ja-JP" altLang="en-US" sz="4000"/>
              <a:t>ペロブスカイト型太陽電池の機能向上策</a:t>
            </a:r>
          </a:p>
        </p:txBody>
      </p:sp>
      <p:sp>
        <p:nvSpPr>
          <p:cNvPr id="3" name="テキスト ボックス 2">
            <a:extLst>
              <a:ext uri="{FF2B5EF4-FFF2-40B4-BE49-F238E27FC236}">
                <a16:creationId xmlns:a16="http://schemas.microsoft.com/office/drawing/2014/main" id="{2A8A1052-BC61-CAAC-2EAE-8423BE647746}"/>
              </a:ext>
            </a:extLst>
          </p:cNvPr>
          <p:cNvSpPr txBox="1"/>
          <p:nvPr/>
        </p:nvSpPr>
        <p:spPr>
          <a:xfrm>
            <a:off x="9680427" y="6150929"/>
            <a:ext cx="2125903" cy="369332"/>
          </a:xfrm>
          <a:prstGeom prst="rect">
            <a:avLst/>
          </a:prstGeom>
          <a:noFill/>
        </p:spPr>
        <p:txBody>
          <a:bodyPr wrap="none" rtlCol="0">
            <a:spAutoFit/>
          </a:bodyPr>
          <a:lstStyle/>
          <a:p>
            <a:r>
              <a:rPr kumimoji="1" lang="en-US" altLang="ja-JP"/>
              <a:t>8223047</a:t>
            </a:r>
            <a:r>
              <a:rPr kumimoji="1" lang="ja-JP" altLang="en-US"/>
              <a:t>　榊原海斗</a:t>
            </a:r>
          </a:p>
        </p:txBody>
      </p:sp>
    </p:spTree>
    <p:extLst>
      <p:ext uri="{BB962C8B-B14F-4D97-AF65-F5344CB8AC3E}">
        <p14:creationId xmlns:p14="http://schemas.microsoft.com/office/powerpoint/2010/main" val="196326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5DC5952-D4F6-CEE8-BA95-C48534EF719B}"/>
              </a:ext>
            </a:extLst>
          </p:cNvPr>
          <p:cNvSpPr txBox="1"/>
          <p:nvPr/>
        </p:nvSpPr>
        <p:spPr>
          <a:xfrm>
            <a:off x="4532746" y="1385098"/>
            <a:ext cx="2236510" cy="584775"/>
          </a:xfrm>
          <a:prstGeom prst="rect">
            <a:avLst/>
          </a:prstGeom>
          <a:noFill/>
        </p:spPr>
        <p:txBody>
          <a:bodyPr wrap="none" rtlCol="0">
            <a:spAutoFit/>
          </a:bodyPr>
          <a:lstStyle/>
          <a:p>
            <a:r>
              <a:rPr lang="en-US" altLang="ja-JP" sz="3200"/>
              <a:t>③</a:t>
            </a:r>
            <a:r>
              <a:rPr lang="ja-JP" altLang="en-US" sz="3200"/>
              <a:t>結晶品質</a:t>
            </a:r>
            <a:endParaRPr kumimoji="1" lang="ja-JP" altLang="en-US" sz="3200"/>
          </a:p>
        </p:txBody>
      </p:sp>
      <p:sp>
        <p:nvSpPr>
          <p:cNvPr id="36" name="テキスト ボックス 35">
            <a:extLst>
              <a:ext uri="{FF2B5EF4-FFF2-40B4-BE49-F238E27FC236}">
                <a16:creationId xmlns:a16="http://schemas.microsoft.com/office/drawing/2014/main" id="{15697D59-7D43-7DBB-A94D-29DC87BA0D78}"/>
              </a:ext>
            </a:extLst>
          </p:cNvPr>
          <p:cNvSpPr txBox="1"/>
          <p:nvPr/>
        </p:nvSpPr>
        <p:spPr>
          <a:xfrm>
            <a:off x="7402974" y="2425294"/>
            <a:ext cx="4148918" cy="523220"/>
          </a:xfrm>
          <a:prstGeom prst="rect">
            <a:avLst/>
          </a:prstGeom>
          <a:noFill/>
        </p:spPr>
        <p:txBody>
          <a:bodyPr wrap="square" rtlCol="0">
            <a:spAutoFit/>
          </a:bodyPr>
          <a:lstStyle/>
          <a:p>
            <a:r>
              <a:rPr kumimoji="1" lang="ja-JP" altLang="en-US" sz="2800"/>
              <a:t>内部に「欠陥」が含まれる</a:t>
            </a:r>
          </a:p>
        </p:txBody>
      </p:sp>
      <p:sp>
        <p:nvSpPr>
          <p:cNvPr id="40" name="テキスト ボックス 39">
            <a:extLst>
              <a:ext uri="{FF2B5EF4-FFF2-40B4-BE49-F238E27FC236}">
                <a16:creationId xmlns:a16="http://schemas.microsoft.com/office/drawing/2014/main" id="{15C15BA8-187B-F363-EDE0-79AF65A24455}"/>
              </a:ext>
            </a:extLst>
          </p:cNvPr>
          <p:cNvSpPr txBox="1"/>
          <p:nvPr/>
        </p:nvSpPr>
        <p:spPr>
          <a:xfrm>
            <a:off x="1481671" y="524744"/>
            <a:ext cx="9228657" cy="707886"/>
          </a:xfrm>
          <a:prstGeom prst="rect">
            <a:avLst/>
          </a:prstGeom>
          <a:noFill/>
        </p:spPr>
        <p:txBody>
          <a:bodyPr wrap="square" rtlCol="0">
            <a:spAutoFit/>
          </a:bodyPr>
          <a:lstStyle/>
          <a:p>
            <a:r>
              <a:rPr kumimoji="1" lang="ja-JP" altLang="en-US" sz="4000"/>
              <a:t>ペロブスカイト型太陽電池の機能向上策</a:t>
            </a:r>
          </a:p>
        </p:txBody>
      </p:sp>
      <p:sp>
        <p:nvSpPr>
          <p:cNvPr id="5" name="テキスト ボックス 4">
            <a:extLst>
              <a:ext uri="{FF2B5EF4-FFF2-40B4-BE49-F238E27FC236}">
                <a16:creationId xmlns:a16="http://schemas.microsoft.com/office/drawing/2014/main" id="{15188F7F-AD67-D21F-A536-68017E7F095E}"/>
              </a:ext>
            </a:extLst>
          </p:cNvPr>
          <p:cNvSpPr txBox="1"/>
          <p:nvPr/>
        </p:nvSpPr>
        <p:spPr>
          <a:xfrm>
            <a:off x="9680427" y="6150929"/>
            <a:ext cx="2125903" cy="369332"/>
          </a:xfrm>
          <a:prstGeom prst="rect">
            <a:avLst/>
          </a:prstGeom>
          <a:noFill/>
        </p:spPr>
        <p:txBody>
          <a:bodyPr wrap="none" rtlCol="0">
            <a:spAutoFit/>
          </a:bodyPr>
          <a:lstStyle/>
          <a:p>
            <a:r>
              <a:rPr kumimoji="1" lang="en-US" altLang="ja-JP"/>
              <a:t>8223047</a:t>
            </a:r>
            <a:r>
              <a:rPr kumimoji="1" lang="ja-JP" altLang="en-US"/>
              <a:t>　榊原海斗</a:t>
            </a:r>
          </a:p>
        </p:txBody>
      </p:sp>
      <p:pic>
        <p:nvPicPr>
          <p:cNvPr id="4098" name="Picture 2" descr="タンパク質の構造解析 | タンパク質結晶生成宇宙実験 | JAXA 有人宇宙技術部門">
            <a:extLst>
              <a:ext uri="{FF2B5EF4-FFF2-40B4-BE49-F238E27FC236}">
                <a16:creationId xmlns:a16="http://schemas.microsoft.com/office/drawing/2014/main" id="{D13108A2-51B9-30F0-1C56-123C9778D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228" y="2163754"/>
            <a:ext cx="6727527" cy="4169502"/>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DA237A59-F8E9-A4D5-3D29-6CAC396B197A}"/>
              </a:ext>
            </a:extLst>
          </p:cNvPr>
          <p:cNvSpPr txBox="1"/>
          <p:nvPr/>
        </p:nvSpPr>
        <p:spPr>
          <a:xfrm>
            <a:off x="7877762" y="3778457"/>
            <a:ext cx="3042821" cy="523220"/>
          </a:xfrm>
          <a:prstGeom prst="rect">
            <a:avLst/>
          </a:prstGeom>
          <a:noFill/>
        </p:spPr>
        <p:txBody>
          <a:bodyPr wrap="none" rtlCol="0">
            <a:spAutoFit/>
          </a:bodyPr>
          <a:lstStyle/>
          <a:p>
            <a:r>
              <a:rPr kumimoji="1" lang="ja-JP" altLang="en-US" sz="2800"/>
              <a:t>結晶の並びの成形</a:t>
            </a:r>
          </a:p>
        </p:txBody>
      </p:sp>
      <p:sp>
        <p:nvSpPr>
          <p:cNvPr id="24" name="テキスト ボックス 23">
            <a:extLst>
              <a:ext uri="{FF2B5EF4-FFF2-40B4-BE49-F238E27FC236}">
                <a16:creationId xmlns:a16="http://schemas.microsoft.com/office/drawing/2014/main" id="{0C82C6A7-4475-93C8-8643-E7C8B35215D0}"/>
              </a:ext>
            </a:extLst>
          </p:cNvPr>
          <p:cNvSpPr txBox="1"/>
          <p:nvPr/>
        </p:nvSpPr>
        <p:spPr>
          <a:xfrm>
            <a:off x="9051425" y="3105834"/>
            <a:ext cx="461986" cy="646331"/>
          </a:xfrm>
          <a:prstGeom prst="rect">
            <a:avLst/>
          </a:prstGeom>
          <a:noFill/>
        </p:spPr>
        <p:txBody>
          <a:bodyPr wrap="none" rtlCol="0">
            <a:spAutoFit/>
          </a:bodyPr>
          <a:lstStyle/>
          <a:p>
            <a:r>
              <a:rPr kumimoji="1" lang="ja-JP" altLang="en-US" sz="3600"/>
              <a:t>↓</a:t>
            </a:r>
          </a:p>
        </p:txBody>
      </p:sp>
      <p:sp>
        <p:nvSpPr>
          <p:cNvPr id="25" name="テキスト ボックス 24">
            <a:extLst>
              <a:ext uri="{FF2B5EF4-FFF2-40B4-BE49-F238E27FC236}">
                <a16:creationId xmlns:a16="http://schemas.microsoft.com/office/drawing/2014/main" id="{7D8DD221-3A3B-28CB-6AD2-7AEFE39E1374}"/>
              </a:ext>
            </a:extLst>
          </p:cNvPr>
          <p:cNvSpPr txBox="1"/>
          <p:nvPr/>
        </p:nvSpPr>
        <p:spPr>
          <a:xfrm>
            <a:off x="9051425" y="4363139"/>
            <a:ext cx="461986" cy="646331"/>
          </a:xfrm>
          <a:prstGeom prst="rect">
            <a:avLst/>
          </a:prstGeom>
          <a:noFill/>
        </p:spPr>
        <p:txBody>
          <a:bodyPr wrap="none" rtlCol="0">
            <a:spAutoFit/>
          </a:bodyPr>
          <a:lstStyle/>
          <a:p>
            <a:r>
              <a:rPr kumimoji="1" lang="ja-JP" altLang="en-US" sz="3600"/>
              <a:t>↓</a:t>
            </a:r>
          </a:p>
        </p:txBody>
      </p:sp>
      <p:sp>
        <p:nvSpPr>
          <p:cNvPr id="26" name="テキスト ボックス 25">
            <a:extLst>
              <a:ext uri="{FF2B5EF4-FFF2-40B4-BE49-F238E27FC236}">
                <a16:creationId xmlns:a16="http://schemas.microsoft.com/office/drawing/2014/main" id="{BE3CF431-4F34-929D-7426-4ABC7389BE06}"/>
              </a:ext>
            </a:extLst>
          </p:cNvPr>
          <p:cNvSpPr txBox="1"/>
          <p:nvPr/>
        </p:nvSpPr>
        <p:spPr>
          <a:xfrm>
            <a:off x="7259755" y="5131620"/>
            <a:ext cx="4676280" cy="523220"/>
          </a:xfrm>
          <a:prstGeom prst="rect">
            <a:avLst/>
          </a:prstGeom>
          <a:noFill/>
        </p:spPr>
        <p:txBody>
          <a:bodyPr wrap="none" rtlCol="0">
            <a:spAutoFit/>
          </a:bodyPr>
          <a:lstStyle/>
          <a:p>
            <a:r>
              <a:rPr kumimoji="1" lang="ja-JP" altLang="en-US" sz="2800"/>
              <a:t>電子の移動がスムーズになる</a:t>
            </a:r>
          </a:p>
        </p:txBody>
      </p:sp>
    </p:spTree>
    <p:extLst>
      <p:ext uri="{BB962C8B-B14F-4D97-AF65-F5344CB8AC3E}">
        <p14:creationId xmlns:p14="http://schemas.microsoft.com/office/powerpoint/2010/main" val="3900881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A451B4F-A167-C640-520E-A1C07852E363}"/>
              </a:ext>
            </a:extLst>
          </p:cNvPr>
          <p:cNvSpPr txBox="1"/>
          <p:nvPr/>
        </p:nvSpPr>
        <p:spPr>
          <a:xfrm>
            <a:off x="1977429" y="368350"/>
            <a:ext cx="9228657" cy="707886"/>
          </a:xfrm>
          <a:prstGeom prst="rect">
            <a:avLst/>
          </a:prstGeom>
          <a:noFill/>
        </p:spPr>
        <p:txBody>
          <a:bodyPr wrap="square" rtlCol="0">
            <a:spAutoFit/>
          </a:bodyPr>
          <a:lstStyle/>
          <a:p>
            <a:r>
              <a:rPr lang="ja-JP" altLang="en-US" sz="4000"/>
              <a:t>タンデム</a:t>
            </a:r>
            <a:r>
              <a:rPr kumimoji="1" lang="ja-JP" altLang="en-US" sz="4000"/>
              <a:t>型太陽電池の機能向上策</a:t>
            </a:r>
          </a:p>
        </p:txBody>
      </p:sp>
      <p:sp>
        <p:nvSpPr>
          <p:cNvPr id="5" name="テキスト ボックス 4">
            <a:extLst>
              <a:ext uri="{FF2B5EF4-FFF2-40B4-BE49-F238E27FC236}">
                <a16:creationId xmlns:a16="http://schemas.microsoft.com/office/drawing/2014/main" id="{B8024306-0D2B-F5A4-4718-CADAC8A70BC1}"/>
              </a:ext>
            </a:extLst>
          </p:cNvPr>
          <p:cNvSpPr txBox="1"/>
          <p:nvPr/>
        </p:nvSpPr>
        <p:spPr>
          <a:xfrm>
            <a:off x="4723911" y="1093882"/>
            <a:ext cx="2185855" cy="584775"/>
          </a:xfrm>
          <a:prstGeom prst="rect">
            <a:avLst/>
          </a:prstGeom>
          <a:noFill/>
        </p:spPr>
        <p:txBody>
          <a:bodyPr wrap="square" rtlCol="0">
            <a:spAutoFit/>
          </a:bodyPr>
          <a:lstStyle/>
          <a:p>
            <a:r>
              <a:rPr kumimoji="1" lang="en-US" altLang="ja-JP" sz="3200"/>
              <a:t>①</a:t>
            </a:r>
            <a:r>
              <a:rPr kumimoji="1" lang="ja-JP" altLang="en-US" sz="3200"/>
              <a:t>光吸収</a:t>
            </a:r>
          </a:p>
        </p:txBody>
      </p:sp>
      <p:pic>
        <p:nvPicPr>
          <p:cNvPr id="1026" name="Picture 2" descr="タンデム型太陽電池｜光学ソリューションサイト 多種多様な光デバイスの設計評価に役立つツールをご提供いたします： サイバネット">
            <a:extLst>
              <a:ext uri="{FF2B5EF4-FFF2-40B4-BE49-F238E27FC236}">
                <a16:creationId xmlns:a16="http://schemas.microsoft.com/office/drawing/2014/main" id="{ED3F6760-7DD0-EE82-8A57-8EDD29E205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218" y="2200713"/>
            <a:ext cx="5218296" cy="378429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2A70C88-CBAF-254A-6D7D-B1B5194C8971}"/>
              </a:ext>
            </a:extLst>
          </p:cNvPr>
          <p:cNvSpPr txBox="1"/>
          <p:nvPr/>
        </p:nvSpPr>
        <p:spPr>
          <a:xfrm>
            <a:off x="6678454" y="3136612"/>
            <a:ext cx="4368504" cy="584775"/>
          </a:xfrm>
          <a:prstGeom prst="rect">
            <a:avLst/>
          </a:prstGeom>
          <a:noFill/>
        </p:spPr>
        <p:txBody>
          <a:bodyPr wrap="none" rtlCol="0">
            <a:spAutoFit/>
          </a:bodyPr>
          <a:lstStyle/>
          <a:p>
            <a:r>
              <a:rPr lang="en-US" altLang="ja-JP" sz="3200"/>
              <a:t>1.</a:t>
            </a:r>
            <a:r>
              <a:rPr lang="ja-JP" altLang="en-US" sz="3200"/>
              <a:t>反射させず透過させる</a:t>
            </a:r>
            <a:endParaRPr kumimoji="1" lang="ja-JP" altLang="en-US" sz="3200"/>
          </a:p>
        </p:txBody>
      </p:sp>
      <p:sp>
        <p:nvSpPr>
          <p:cNvPr id="8" name="テキスト ボックス 7">
            <a:extLst>
              <a:ext uri="{FF2B5EF4-FFF2-40B4-BE49-F238E27FC236}">
                <a16:creationId xmlns:a16="http://schemas.microsoft.com/office/drawing/2014/main" id="{DEF4462C-5E15-829B-56CD-9AB23B2CA17B}"/>
              </a:ext>
            </a:extLst>
          </p:cNvPr>
          <p:cNvSpPr txBox="1"/>
          <p:nvPr/>
        </p:nvSpPr>
        <p:spPr>
          <a:xfrm>
            <a:off x="6678454" y="4092860"/>
            <a:ext cx="4381328" cy="584775"/>
          </a:xfrm>
          <a:prstGeom prst="rect">
            <a:avLst/>
          </a:prstGeom>
          <a:noFill/>
        </p:spPr>
        <p:txBody>
          <a:bodyPr wrap="none" rtlCol="0">
            <a:spAutoFit/>
          </a:bodyPr>
          <a:lstStyle/>
          <a:p>
            <a:r>
              <a:rPr kumimoji="1" lang="en-US" altLang="ja-JP" sz="3200"/>
              <a:t>2.</a:t>
            </a:r>
            <a:r>
              <a:rPr kumimoji="1" lang="ja-JP" altLang="en-US" sz="3200"/>
              <a:t>内部に光を閉じ込める</a:t>
            </a:r>
          </a:p>
        </p:txBody>
      </p:sp>
      <p:sp>
        <p:nvSpPr>
          <p:cNvPr id="9" name="テキスト ボックス 8">
            <a:extLst>
              <a:ext uri="{FF2B5EF4-FFF2-40B4-BE49-F238E27FC236}">
                <a16:creationId xmlns:a16="http://schemas.microsoft.com/office/drawing/2014/main" id="{201E84C6-568B-E527-49F8-EF89C4ADF0CF}"/>
              </a:ext>
            </a:extLst>
          </p:cNvPr>
          <p:cNvSpPr txBox="1"/>
          <p:nvPr/>
        </p:nvSpPr>
        <p:spPr>
          <a:xfrm>
            <a:off x="9680427" y="6150929"/>
            <a:ext cx="2125903" cy="369332"/>
          </a:xfrm>
          <a:prstGeom prst="rect">
            <a:avLst/>
          </a:prstGeom>
          <a:noFill/>
        </p:spPr>
        <p:txBody>
          <a:bodyPr wrap="none" rtlCol="0">
            <a:spAutoFit/>
          </a:bodyPr>
          <a:lstStyle/>
          <a:p>
            <a:r>
              <a:rPr kumimoji="1" lang="en-US" altLang="ja-JP"/>
              <a:t>8223047</a:t>
            </a:r>
            <a:r>
              <a:rPr kumimoji="1" lang="ja-JP" altLang="en-US"/>
              <a:t>　榊原海斗</a:t>
            </a:r>
          </a:p>
        </p:txBody>
      </p:sp>
    </p:spTree>
    <p:extLst>
      <p:ext uri="{BB962C8B-B14F-4D97-AF65-F5344CB8AC3E}">
        <p14:creationId xmlns:p14="http://schemas.microsoft.com/office/powerpoint/2010/main" val="388010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DF05ACD0-FF4A-4F8F-B5C5-6A4EBD0D1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4C9AFA28-B5ED-4346-9AF7-68A157F16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4" name="テキスト ボックス 3">
            <a:extLst>
              <a:ext uri="{FF2B5EF4-FFF2-40B4-BE49-F238E27FC236}">
                <a16:creationId xmlns:a16="http://schemas.microsoft.com/office/drawing/2014/main" id="{7FAD6BDA-7DAE-4408-8351-2572018FADDE}"/>
              </a:ext>
            </a:extLst>
          </p:cNvPr>
          <p:cNvSpPr txBox="1"/>
          <p:nvPr/>
        </p:nvSpPr>
        <p:spPr>
          <a:xfrm>
            <a:off x="789646" y="-68674"/>
            <a:ext cx="4561369" cy="234622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ja-JP" altLang="en-US" sz="3200" kern="1200">
                <a:solidFill>
                  <a:srgbClr val="595959"/>
                </a:solidFill>
                <a:latin typeface="+mj-lt"/>
                <a:ea typeface="+mj-ea"/>
                <a:cs typeface="+mj-cs"/>
              </a:rPr>
              <a:t>タンデム</a:t>
            </a:r>
            <a:r>
              <a:rPr kumimoji="1" lang="ja-JP" altLang="en-US" sz="3200" kern="1200">
                <a:solidFill>
                  <a:srgbClr val="595959"/>
                </a:solidFill>
                <a:latin typeface="+mj-lt"/>
                <a:ea typeface="+mj-ea"/>
                <a:cs typeface="+mj-cs"/>
              </a:rPr>
              <a:t>型太陽電池</a:t>
            </a:r>
            <a:endParaRPr kumimoji="1" lang="en-US" altLang="ja-JP" sz="3200" kern="1200">
              <a:solidFill>
                <a:srgbClr val="595959"/>
              </a:solidFill>
              <a:latin typeface="+mj-lt"/>
              <a:ea typeface="+mj-ea"/>
              <a:cs typeface="+mj-cs"/>
            </a:endParaRPr>
          </a:p>
          <a:p>
            <a:pPr algn="ctr">
              <a:lnSpc>
                <a:spcPct val="90000"/>
              </a:lnSpc>
              <a:spcBef>
                <a:spcPct val="0"/>
              </a:spcBef>
              <a:spcAft>
                <a:spcPts val="600"/>
              </a:spcAft>
            </a:pPr>
            <a:r>
              <a:rPr kumimoji="1" lang="ja-JP" altLang="en-US" sz="3200" kern="1200">
                <a:solidFill>
                  <a:srgbClr val="595959"/>
                </a:solidFill>
                <a:latin typeface="+mj-lt"/>
                <a:ea typeface="+mj-ea"/>
                <a:cs typeface="+mj-cs"/>
              </a:rPr>
              <a:t>機能向上策</a:t>
            </a:r>
          </a:p>
        </p:txBody>
      </p:sp>
      <p:sp>
        <p:nvSpPr>
          <p:cNvPr id="5" name="テキスト ボックス 4">
            <a:extLst>
              <a:ext uri="{FF2B5EF4-FFF2-40B4-BE49-F238E27FC236}">
                <a16:creationId xmlns:a16="http://schemas.microsoft.com/office/drawing/2014/main" id="{787D523F-D162-D9A5-782A-E3EA9569F0B9}"/>
              </a:ext>
            </a:extLst>
          </p:cNvPr>
          <p:cNvSpPr txBox="1"/>
          <p:nvPr/>
        </p:nvSpPr>
        <p:spPr>
          <a:xfrm>
            <a:off x="789645" y="2427879"/>
            <a:ext cx="4561369" cy="1416090"/>
          </a:xfrm>
          <a:prstGeom prst="rect">
            <a:avLst/>
          </a:prstGeom>
        </p:spPr>
        <p:txBody>
          <a:bodyPr vert="horz" lIns="91440" tIns="45720" rIns="91440" bIns="45720" rtlCol="0" anchor="t">
            <a:normAutofit/>
          </a:bodyPr>
          <a:lstStyle/>
          <a:p>
            <a:pPr algn="ctr">
              <a:lnSpc>
                <a:spcPct val="90000"/>
              </a:lnSpc>
              <a:spcBef>
                <a:spcPts val="1000"/>
              </a:spcBef>
            </a:pPr>
            <a:r>
              <a:rPr kumimoji="1" lang="en-US" altLang="ja-JP" sz="3200" kern="1200">
                <a:solidFill>
                  <a:srgbClr val="595959"/>
                </a:solidFill>
                <a:latin typeface="+mn-lt"/>
                <a:ea typeface="+mn-ea"/>
                <a:cs typeface="+mn-cs"/>
              </a:rPr>
              <a:t>②</a:t>
            </a:r>
            <a:r>
              <a:rPr kumimoji="1" lang="ja-JP" altLang="en-US" sz="3200" kern="1200">
                <a:solidFill>
                  <a:srgbClr val="595959"/>
                </a:solidFill>
                <a:latin typeface="+mn-lt"/>
                <a:ea typeface="+mn-ea"/>
                <a:cs typeface="+mn-cs"/>
              </a:rPr>
              <a:t>光透過率の向上</a:t>
            </a:r>
          </a:p>
        </p:txBody>
      </p:sp>
      <p:pic>
        <p:nvPicPr>
          <p:cNvPr id="2050" name="Picture 2" descr="ナノダイヤモンドp型透明電極">
            <a:extLst>
              <a:ext uri="{FF2B5EF4-FFF2-40B4-BE49-F238E27FC236}">
                <a16:creationId xmlns:a16="http://schemas.microsoft.com/office/drawing/2014/main" id="{62AA776F-5759-5320-F64C-08DF7C2C4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014" y="1796279"/>
            <a:ext cx="5824834" cy="364052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FCB263DD-EC6F-9A03-67E5-23943D2DE579}"/>
              </a:ext>
            </a:extLst>
          </p:cNvPr>
          <p:cNvSpPr txBox="1"/>
          <p:nvPr/>
        </p:nvSpPr>
        <p:spPr>
          <a:xfrm>
            <a:off x="1016152" y="3658209"/>
            <a:ext cx="4227439" cy="369332"/>
          </a:xfrm>
          <a:prstGeom prst="rect">
            <a:avLst/>
          </a:prstGeom>
          <a:noFill/>
        </p:spPr>
        <p:txBody>
          <a:bodyPr wrap="none" rtlCol="0">
            <a:spAutoFit/>
          </a:bodyPr>
          <a:lstStyle/>
          <a:p>
            <a:r>
              <a:rPr kumimoji="1" lang="ja-JP" altLang="en-US"/>
              <a:t>透過率を高め、光を下層セルまで届ける</a:t>
            </a:r>
          </a:p>
        </p:txBody>
      </p:sp>
      <p:sp>
        <p:nvSpPr>
          <p:cNvPr id="7" name="テキスト ボックス 6">
            <a:extLst>
              <a:ext uri="{FF2B5EF4-FFF2-40B4-BE49-F238E27FC236}">
                <a16:creationId xmlns:a16="http://schemas.microsoft.com/office/drawing/2014/main" id="{A886117C-3971-1511-551F-1B02FE8BBFF5}"/>
              </a:ext>
            </a:extLst>
          </p:cNvPr>
          <p:cNvSpPr txBox="1"/>
          <p:nvPr/>
        </p:nvSpPr>
        <p:spPr>
          <a:xfrm>
            <a:off x="1333041" y="4638752"/>
            <a:ext cx="3071675" cy="369332"/>
          </a:xfrm>
          <a:prstGeom prst="rect">
            <a:avLst/>
          </a:prstGeom>
          <a:noFill/>
        </p:spPr>
        <p:txBody>
          <a:bodyPr wrap="none" rtlCol="0">
            <a:spAutoFit/>
          </a:bodyPr>
          <a:lstStyle/>
          <a:p>
            <a:r>
              <a:rPr kumimoji="1" lang="ja-JP" altLang="en-US"/>
              <a:t>光を遮らない電極の開発が鍵</a:t>
            </a:r>
          </a:p>
        </p:txBody>
      </p:sp>
      <p:sp>
        <p:nvSpPr>
          <p:cNvPr id="8" name="テキスト ボックス 7">
            <a:extLst>
              <a:ext uri="{FF2B5EF4-FFF2-40B4-BE49-F238E27FC236}">
                <a16:creationId xmlns:a16="http://schemas.microsoft.com/office/drawing/2014/main" id="{7BF6BC02-41B1-8791-18CD-99B289A854A3}"/>
              </a:ext>
            </a:extLst>
          </p:cNvPr>
          <p:cNvSpPr txBox="1"/>
          <p:nvPr/>
        </p:nvSpPr>
        <p:spPr>
          <a:xfrm>
            <a:off x="9680427" y="6150929"/>
            <a:ext cx="2125903" cy="369332"/>
          </a:xfrm>
          <a:prstGeom prst="rect">
            <a:avLst/>
          </a:prstGeom>
          <a:noFill/>
        </p:spPr>
        <p:txBody>
          <a:bodyPr wrap="none" rtlCol="0">
            <a:spAutoFit/>
          </a:bodyPr>
          <a:lstStyle/>
          <a:p>
            <a:r>
              <a:rPr kumimoji="1" lang="en-US" altLang="ja-JP"/>
              <a:t>8223047</a:t>
            </a:r>
            <a:r>
              <a:rPr kumimoji="1" lang="ja-JP" altLang="en-US"/>
              <a:t>　榊原海斗</a:t>
            </a:r>
          </a:p>
        </p:txBody>
      </p:sp>
    </p:spTree>
    <p:extLst>
      <p:ext uri="{BB962C8B-B14F-4D97-AF65-F5344CB8AC3E}">
        <p14:creationId xmlns:p14="http://schemas.microsoft.com/office/powerpoint/2010/main" val="3991859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96C8D20-9A4C-4350-0653-0E6F60722227}"/>
              </a:ext>
            </a:extLst>
          </p:cNvPr>
          <p:cNvSpPr txBox="1"/>
          <p:nvPr/>
        </p:nvSpPr>
        <p:spPr>
          <a:xfrm>
            <a:off x="4176961" y="1629416"/>
            <a:ext cx="2929408" cy="678633"/>
          </a:xfrm>
          <a:prstGeom prst="rect">
            <a:avLst/>
          </a:prstGeom>
        </p:spPr>
        <p:txBody>
          <a:bodyPr vert="horz" lIns="91440" tIns="45720" rIns="91440" bIns="45720" rtlCol="0" anchor="t">
            <a:normAutofit/>
          </a:bodyPr>
          <a:lstStyle/>
          <a:p>
            <a:pPr algn="ctr">
              <a:lnSpc>
                <a:spcPct val="90000"/>
              </a:lnSpc>
              <a:spcBef>
                <a:spcPts val="1000"/>
              </a:spcBef>
            </a:pPr>
            <a:r>
              <a:rPr lang="en-US" altLang="ja-JP" sz="3200">
                <a:solidFill>
                  <a:schemeClr val="tx1">
                    <a:lumMod val="75000"/>
                    <a:lumOff val="25000"/>
                  </a:schemeClr>
                </a:solidFill>
              </a:rPr>
              <a:t>③</a:t>
            </a:r>
            <a:r>
              <a:rPr lang="ja-JP" altLang="en-US" sz="3200" kern="1200">
                <a:solidFill>
                  <a:schemeClr val="tx1">
                    <a:lumMod val="75000"/>
                    <a:lumOff val="25000"/>
                  </a:schemeClr>
                </a:solidFill>
                <a:latin typeface="+mn-lt"/>
                <a:ea typeface="+mn-ea"/>
                <a:cs typeface="+mn-cs"/>
              </a:rPr>
              <a:t>コスト削減</a:t>
            </a:r>
            <a:endParaRPr kumimoji="1" lang="en-US" altLang="ja-JP" sz="3200" kern="1200">
              <a:solidFill>
                <a:schemeClr val="tx1">
                  <a:lumMod val="75000"/>
                  <a:lumOff val="25000"/>
                </a:schemeClr>
              </a:solidFill>
              <a:latin typeface="+mn-lt"/>
              <a:ea typeface="+mn-ea"/>
              <a:cs typeface="+mn-cs"/>
            </a:endParaRPr>
          </a:p>
        </p:txBody>
      </p:sp>
      <p:sp>
        <p:nvSpPr>
          <p:cNvPr id="4" name="テキスト ボックス 3">
            <a:extLst>
              <a:ext uri="{FF2B5EF4-FFF2-40B4-BE49-F238E27FC236}">
                <a16:creationId xmlns:a16="http://schemas.microsoft.com/office/drawing/2014/main" id="{D66A155A-D4B7-60E9-BFAD-1994CCE82F0F}"/>
              </a:ext>
            </a:extLst>
          </p:cNvPr>
          <p:cNvSpPr txBox="1"/>
          <p:nvPr/>
        </p:nvSpPr>
        <p:spPr>
          <a:xfrm>
            <a:off x="3745233" y="-521976"/>
            <a:ext cx="3954144" cy="2049234"/>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ja-JP" altLang="en-US" sz="4000" kern="1200">
                <a:solidFill>
                  <a:schemeClr val="tx1">
                    <a:lumMod val="75000"/>
                    <a:lumOff val="25000"/>
                  </a:schemeClr>
                </a:solidFill>
                <a:latin typeface="+mj-lt"/>
                <a:ea typeface="+mj-ea"/>
                <a:cs typeface="+mj-cs"/>
              </a:rPr>
              <a:t>タンデム</a:t>
            </a:r>
            <a:r>
              <a:rPr kumimoji="1" lang="ja-JP" altLang="en-US" sz="4000" kern="1200">
                <a:solidFill>
                  <a:schemeClr val="tx1">
                    <a:lumMod val="75000"/>
                    <a:lumOff val="25000"/>
                  </a:schemeClr>
                </a:solidFill>
                <a:latin typeface="+mj-lt"/>
                <a:ea typeface="+mj-ea"/>
                <a:cs typeface="+mj-cs"/>
              </a:rPr>
              <a:t>型太陽電池の機能向上</a:t>
            </a:r>
          </a:p>
        </p:txBody>
      </p:sp>
      <p:pic>
        <p:nvPicPr>
          <p:cNvPr id="5" name="Picture 2" descr="6インチサイズの単結晶シリコン太陽電池セルにおいて世界最高の変換効率25.09％を達成｜ニュースリリース：シャープ">
            <a:extLst>
              <a:ext uri="{FF2B5EF4-FFF2-40B4-BE49-F238E27FC236}">
                <a16:creationId xmlns:a16="http://schemas.microsoft.com/office/drawing/2014/main" id="{7BE65E37-8858-E9D6-AF86-A4A4ED7F7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12" y="2666289"/>
            <a:ext cx="6369733" cy="2685904"/>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CA96C8B2-5112-1A2E-A198-BF8BB7235BFC}"/>
              </a:ext>
            </a:extLst>
          </p:cNvPr>
          <p:cNvSpPr txBox="1"/>
          <p:nvPr/>
        </p:nvSpPr>
        <p:spPr>
          <a:xfrm>
            <a:off x="9680427" y="6150929"/>
            <a:ext cx="2125903" cy="369332"/>
          </a:xfrm>
          <a:prstGeom prst="rect">
            <a:avLst/>
          </a:prstGeom>
          <a:noFill/>
        </p:spPr>
        <p:txBody>
          <a:bodyPr wrap="none" rtlCol="0">
            <a:spAutoFit/>
          </a:bodyPr>
          <a:lstStyle/>
          <a:p>
            <a:r>
              <a:rPr kumimoji="1" lang="en-US" altLang="ja-JP"/>
              <a:t>8223047</a:t>
            </a:r>
            <a:r>
              <a:rPr kumimoji="1" lang="ja-JP" altLang="en-US"/>
              <a:t>　榊原海斗</a:t>
            </a:r>
          </a:p>
        </p:txBody>
      </p:sp>
      <p:sp>
        <p:nvSpPr>
          <p:cNvPr id="7" name="テキスト ボックス 6">
            <a:extLst>
              <a:ext uri="{FF2B5EF4-FFF2-40B4-BE49-F238E27FC236}">
                <a16:creationId xmlns:a16="http://schemas.microsoft.com/office/drawing/2014/main" id="{3B44887B-2CF6-6B65-CFA8-171D9E3B2DBB}"/>
              </a:ext>
            </a:extLst>
          </p:cNvPr>
          <p:cNvSpPr txBox="1"/>
          <p:nvPr/>
        </p:nvSpPr>
        <p:spPr>
          <a:xfrm>
            <a:off x="7445742" y="2666289"/>
            <a:ext cx="4015843" cy="523220"/>
          </a:xfrm>
          <a:prstGeom prst="rect">
            <a:avLst/>
          </a:prstGeom>
          <a:noFill/>
        </p:spPr>
        <p:txBody>
          <a:bodyPr wrap="none" rtlCol="0">
            <a:spAutoFit/>
          </a:bodyPr>
          <a:lstStyle/>
          <a:p>
            <a:r>
              <a:rPr kumimoji="1" lang="ja-JP" altLang="en-US" sz="2800"/>
              <a:t>安定な材料の選定と開発</a:t>
            </a:r>
          </a:p>
        </p:txBody>
      </p:sp>
      <p:sp>
        <p:nvSpPr>
          <p:cNvPr id="8" name="テキスト ボックス 7">
            <a:extLst>
              <a:ext uri="{FF2B5EF4-FFF2-40B4-BE49-F238E27FC236}">
                <a16:creationId xmlns:a16="http://schemas.microsoft.com/office/drawing/2014/main" id="{77C200D9-4036-2592-3994-64798CFC5FED}"/>
              </a:ext>
            </a:extLst>
          </p:cNvPr>
          <p:cNvSpPr txBox="1"/>
          <p:nvPr/>
        </p:nvSpPr>
        <p:spPr>
          <a:xfrm>
            <a:off x="7053531" y="3671303"/>
            <a:ext cx="4971233" cy="523220"/>
          </a:xfrm>
          <a:prstGeom prst="rect">
            <a:avLst/>
          </a:prstGeom>
          <a:noFill/>
        </p:spPr>
        <p:txBody>
          <a:bodyPr wrap="none" rtlCol="0">
            <a:spAutoFit/>
          </a:bodyPr>
          <a:lstStyle/>
          <a:p>
            <a:r>
              <a:rPr kumimoji="1" lang="ja-JP" altLang="en-US" sz="2800"/>
              <a:t>製造プロセスの簡素化と効率化</a:t>
            </a:r>
          </a:p>
        </p:txBody>
      </p:sp>
      <p:sp>
        <p:nvSpPr>
          <p:cNvPr id="9" name="テキスト ボックス 8">
            <a:extLst>
              <a:ext uri="{FF2B5EF4-FFF2-40B4-BE49-F238E27FC236}">
                <a16:creationId xmlns:a16="http://schemas.microsoft.com/office/drawing/2014/main" id="{179C874A-E92F-7F3C-5F2B-44C0EF5D341B}"/>
              </a:ext>
            </a:extLst>
          </p:cNvPr>
          <p:cNvSpPr txBox="1"/>
          <p:nvPr/>
        </p:nvSpPr>
        <p:spPr>
          <a:xfrm>
            <a:off x="6930099" y="4800904"/>
            <a:ext cx="5080237" cy="523220"/>
          </a:xfrm>
          <a:prstGeom prst="rect">
            <a:avLst/>
          </a:prstGeom>
          <a:noFill/>
        </p:spPr>
        <p:txBody>
          <a:bodyPr wrap="none" rtlCol="0">
            <a:spAutoFit/>
          </a:bodyPr>
          <a:lstStyle/>
          <a:p>
            <a:r>
              <a:rPr kumimoji="1" lang="ja-JP" altLang="en-US" sz="2800"/>
              <a:t>大規模生産に適した技術の確立</a:t>
            </a:r>
          </a:p>
        </p:txBody>
      </p:sp>
    </p:spTree>
    <p:extLst>
      <p:ext uri="{BB962C8B-B14F-4D97-AF65-F5344CB8AC3E}">
        <p14:creationId xmlns:p14="http://schemas.microsoft.com/office/powerpoint/2010/main" val="1825882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208292-1E72-F8EE-C33D-02B38D924064}"/>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AB044D19-3780-A89C-5256-F324C4AF589A}"/>
              </a:ext>
            </a:extLst>
          </p:cNvPr>
          <p:cNvSpPr>
            <a:spLocks noGrp="1"/>
          </p:cNvSpPr>
          <p:nvPr>
            <p:ph idx="1"/>
          </p:nvPr>
        </p:nvSpPr>
        <p:spPr>
          <a:xfrm>
            <a:off x="838200" y="1866958"/>
            <a:ext cx="10515600" cy="4351338"/>
          </a:xfrm>
        </p:spPr>
        <p:txBody>
          <a:bodyPr/>
          <a:lstStyle/>
          <a:p>
            <a:pPr marL="0" indent="0">
              <a:buNone/>
            </a:pPr>
            <a:r>
              <a:rPr lang="en-US" altLang="ja-JP"/>
              <a:t>1.</a:t>
            </a:r>
            <a:r>
              <a:rPr lang="ja-JP" altLang="en-US"/>
              <a:t>導入</a:t>
            </a:r>
            <a:endParaRPr lang="en-US" altLang="ja-JP"/>
          </a:p>
          <a:p>
            <a:pPr marL="0" indent="0">
              <a:buNone/>
            </a:pPr>
            <a:r>
              <a:rPr lang="en-US" altLang="ja-JP"/>
              <a:t>2.</a:t>
            </a:r>
            <a:r>
              <a:rPr lang="ja-JP" altLang="en-US"/>
              <a:t>太陽電池材料の高効率化</a:t>
            </a:r>
            <a:endParaRPr lang="en-US" altLang="ja-JP"/>
          </a:p>
          <a:p>
            <a:pPr marL="0" indent="0">
              <a:buNone/>
            </a:pPr>
            <a:r>
              <a:rPr lang="en-US" altLang="ja-JP"/>
              <a:t>3.</a:t>
            </a:r>
            <a:r>
              <a:rPr lang="ja-JP" altLang="en-US"/>
              <a:t>太陽電池材料の耐久性向上</a:t>
            </a:r>
            <a:endParaRPr lang="en-US" altLang="ja-JP"/>
          </a:p>
          <a:p>
            <a:pPr marL="0" indent="0">
              <a:buNone/>
            </a:pPr>
            <a:r>
              <a:rPr lang="en-US" altLang="ja-JP"/>
              <a:t>4.</a:t>
            </a:r>
            <a:r>
              <a:rPr lang="ja-JP" altLang="en-US"/>
              <a:t>系統連系の仕組み</a:t>
            </a:r>
            <a:endParaRPr lang="en-US" altLang="ja-JP"/>
          </a:p>
          <a:p>
            <a:pPr marL="0" indent="0">
              <a:buNone/>
            </a:pPr>
            <a:r>
              <a:rPr lang="en-US" altLang="ja-JP"/>
              <a:t>5.</a:t>
            </a:r>
            <a:r>
              <a:rPr lang="ja-JP" altLang="en-US"/>
              <a:t>発電電力の積極利用における問題点</a:t>
            </a:r>
            <a:endParaRPr lang="en-US" altLang="ja-JP"/>
          </a:p>
          <a:p>
            <a:pPr marL="0" indent="0">
              <a:buNone/>
            </a:pPr>
            <a:r>
              <a:rPr kumimoji="1" lang="en-US" altLang="ja-JP"/>
              <a:t>6.</a:t>
            </a:r>
            <a:r>
              <a:rPr kumimoji="1" lang="ja-JP" altLang="en-US"/>
              <a:t>今後の展望</a:t>
            </a:r>
          </a:p>
        </p:txBody>
      </p:sp>
    </p:spTree>
    <p:extLst>
      <p:ext uri="{BB962C8B-B14F-4D97-AF65-F5344CB8AC3E}">
        <p14:creationId xmlns:p14="http://schemas.microsoft.com/office/powerpoint/2010/main" val="2147260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3" descr="図2">
            <a:extLst>
              <a:ext uri="{FF2B5EF4-FFF2-40B4-BE49-F238E27FC236}">
                <a16:creationId xmlns:a16="http://schemas.microsoft.com/office/drawing/2014/main" id="{79DA9356-6A54-4EDE-1762-34103FB73C66}"/>
              </a:ext>
            </a:extLst>
          </p:cNvPr>
          <p:cNvPicPr>
            <a:picLocks noChangeAspect="1"/>
          </p:cNvPicPr>
          <p:nvPr/>
        </p:nvPicPr>
        <p:blipFill>
          <a:blip r:embed="rId3"/>
          <a:srcRect l="-132" r="263" b="5368"/>
          <a:stretch/>
        </p:blipFill>
        <p:spPr>
          <a:xfrm>
            <a:off x="3985056" y="932989"/>
            <a:ext cx="8065336" cy="4992021"/>
          </a:xfrm>
          <a:prstGeom prst="rect">
            <a:avLst/>
          </a:prstGeom>
        </p:spPr>
      </p:pic>
      <p:sp>
        <p:nvSpPr>
          <p:cNvPr id="4" name="テキスト ボックス 3">
            <a:extLst>
              <a:ext uri="{FF2B5EF4-FFF2-40B4-BE49-F238E27FC236}">
                <a16:creationId xmlns:a16="http://schemas.microsoft.com/office/drawing/2014/main" id="{F5753599-A177-5D31-B753-3A6D775BA416}"/>
              </a:ext>
            </a:extLst>
          </p:cNvPr>
          <p:cNvSpPr txBox="1"/>
          <p:nvPr/>
        </p:nvSpPr>
        <p:spPr>
          <a:xfrm>
            <a:off x="244933" y="1677495"/>
            <a:ext cx="3902149" cy="461665"/>
          </a:xfrm>
          <a:prstGeom prst="rect">
            <a:avLst/>
          </a:prstGeom>
          <a:noFill/>
        </p:spPr>
        <p:txBody>
          <a:bodyPr wrap="square" rtlCol="0">
            <a:spAutoFit/>
          </a:bodyPr>
          <a:lstStyle/>
          <a:p>
            <a:r>
              <a:rPr kumimoji="1" lang="ja-JP" altLang="en-US" sz="2400"/>
              <a:t>ペロブスカイト型太陽電池</a:t>
            </a:r>
            <a:endParaRPr kumimoji="1" lang="en-US" altLang="ja-JP" sz="2400"/>
          </a:p>
        </p:txBody>
      </p:sp>
      <p:sp>
        <p:nvSpPr>
          <p:cNvPr id="6" name="テキスト ボックス 5">
            <a:extLst>
              <a:ext uri="{FF2B5EF4-FFF2-40B4-BE49-F238E27FC236}">
                <a16:creationId xmlns:a16="http://schemas.microsoft.com/office/drawing/2014/main" id="{11CF42CF-85BE-AACD-A9FC-0C72AD261DA0}"/>
              </a:ext>
            </a:extLst>
          </p:cNvPr>
          <p:cNvSpPr txBox="1"/>
          <p:nvPr/>
        </p:nvSpPr>
        <p:spPr>
          <a:xfrm>
            <a:off x="333068" y="3916677"/>
            <a:ext cx="3104707" cy="461665"/>
          </a:xfrm>
          <a:prstGeom prst="rect">
            <a:avLst/>
          </a:prstGeom>
          <a:noFill/>
        </p:spPr>
        <p:txBody>
          <a:bodyPr wrap="square" rtlCol="0">
            <a:spAutoFit/>
          </a:bodyPr>
          <a:lstStyle/>
          <a:p>
            <a:r>
              <a:rPr kumimoji="1" lang="ja-JP" altLang="en-US" sz="2400"/>
              <a:t>タンデム型太陽電池</a:t>
            </a:r>
          </a:p>
        </p:txBody>
      </p:sp>
      <p:sp>
        <p:nvSpPr>
          <p:cNvPr id="7" name="テキスト ボックス 6">
            <a:extLst>
              <a:ext uri="{FF2B5EF4-FFF2-40B4-BE49-F238E27FC236}">
                <a16:creationId xmlns:a16="http://schemas.microsoft.com/office/drawing/2014/main" id="{3B101E61-702B-9875-9E37-524447B849C1}"/>
              </a:ext>
            </a:extLst>
          </p:cNvPr>
          <p:cNvSpPr txBox="1"/>
          <p:nvPr/>
        </p:nvSpPr>
        <p:spPr>
          <a:xfrm>
            <a:off x="557133" y="4516268"/>
            <a:ext cx="3104707" cy="369332"/>
          </a:xfrm>
          <a:prstGeom prst="rect">
            <a:avLst/>
          </a:prstGeom>
          <a:noFill/>
        </p:spPr>
        <p:txBody>
          <a:bodyPr wrap="square" rtlCol="0">
            <a:spAutoFit/>
          </a:bodyPr>
          <a:lstStyle/>
          <a:p>
            <a:r>
              <a:rPr lang="ja-JP" altLang="en-US"/>
              <a:t>変換効率が</a:t>
            </a:r>
            <a:r>
              <a:rPr lang="en-US" altLang="ja-JP"/>
              <a:t>30%</a:t>
            </a:r>
            <a:r>
              <a:rPr lang="ja-JP" altLang="en-US"/>
              <a:t>以上</a:t>
            </a:r>
            <a:endParaRPr lang="en-US" altLang="ja-JP"/>
          </a:p>
        </p:txBody>
      </p:sp>
      <p:sp>
        <p:nvSpPr>
          <p:cNvPr id="8" name="テキスト ボックス 7">
            <a:extLst>
              <a:ext uri="{FF2B5EF4-FFF2-40B4-BE49-F238E27FC236}">
                <a16:creationId xmlns:a16="http://schemas.microsoft.com/office/drawing/2014/main" id="{4B7BE5FB-EE70-9E53-6785-01E3D632F0FD}"/>
              </a:ext>
            </a:extLst>
          </p:cNvPr>
          <p:cNvSpPr txBox="1"/>
          <p:nvPr/>
        </p:nvSpPr>
        <p:spPr>
          <a:xfrm>
            <a:off x="380809" y="2716086"/>
            <a:ext cx="3457355" cy="646331"/>
          </a:xfrm>
          <a:prstGeom prst="rect">
            <a:avLst/>
          </a:prstGeom>
          <a:noFill/>
        </p:spPr>
        <p:txBody>
          <a:bodyPr wrap="square" rtlCol="0">
            <a:spAutoFit/>
          </a:bodyPr>
          <a:lstStyle/>
          <a:p>
            <a:r>
              <a:rPr lang="ja-JP" altLang="en-US"/>
              <a:t>変換効率が研究段階で</a:t>
            </a:r>
            <a:r>
              <a:rPr lang="en-US" altLang="ja-JP"/>
              <a:t>26</a:t>
            </a:r>
            <a:r>
              <a:rPr lang="ja-JP" altLang="en-US"/>
              <a:t>％以上</a:t>
            </a:r>
            <a:endParaRPr lang="en-US" altLang="ja-JP"/>
          </a:p>
          <a:p>
            <a:r>
              <a:rPr lang="ja-JP" altLang="en-US"/>
              <a:t>軽量・柔軟・安い</a:t>
            </a:r>
            <a:endParaRPr kumimoji="1" lang="en-US" altLang="ja-JP"/>
          </a:p>
        </p:txBody>
      </p:sp>
      <p:sp>
        <p:nvSpPr>
          <p:cNvPr id="14" name="テキスト ボックス 13">
            <a:extLst>
              <a:ext uri="{FF2B5EF4-FFF2-40B4-BE49-F238E27FC236}">
                <a16:creationId xmlns:a16="http://schemas.microsoft.com/office/drawing/2014/main" id="{B556EF43-9A56-2147-7F83-2FF060879AA0}"/>
              </a:ext>
            </a:extLst>
          </p:cNvPr>
          <p:cNvSpPr txBox="1"/>
          <p:nvPr/>
        </p:nvSpPr>
        <p:spPr>
          <a:xfrm>
            <a:off x="9680427" y="6150929"/>
            <a:ext cx="2125903" cy="369332"/>
          </a:xfrm>
          <a:prstGeom prst="rect">
            <a:avLst/>
          </a:prstGeom>
          <a:noFill/>
        </p:spPr>
        <p:txBody>
          <a:bodyPr wrap="none" rtlCol="0">
            <a:spAutoFit/>
          </a:bodyPr>
          <a:lstStyle/>
          <a:p>
            <a:r>
              <a:rPr kumimoji="1" lang="en-US" altLang="ja-JP"/>
              <a:t>8223047</a:t>
            </a:r>
            <a:r>
              <a:rPr kumimoji="1" lang="ja-JP" altLang="en-US"/>
              <a:t>　榊原海斗</a:t>
            </a:r>
          </a:p>
        </p:txBody>
      </p:sp>
    </p:spTree>
    <p:extLst>
      <p:ext uri="{BB962C8B-B14F-4D97-AF65-F5344CB8AC3E}">
        <p14:creationId xmlns:p14="http://schemas.microsoft.com/office/powerpoint/2010/main" val="104766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08000"/>
            <a:ext cx="9144000" cy="3908125"/>
          </a:xfrm>
        </p:spPr>
        <p:txBody>
          <a:bodyPr>
            <a:normAutofit fontScale="90000"/>
          </a:bodyPr>
          <a:lstStyle/>
          <a:p>
            <a:r>
              <a:rPr lang="ja-JP">
                <a:ea typeface="ＭＳ Ｐゴシック"/>
              </a:rPr>
              <a:t>シリコン系</a:t>
            </a:r>
            <a:br>
              <a:rPr lang="ja-JP" altLang="en-US">
                <a:ea typeface="ＭＳ Ｐゴシック"/>
              </a:rPr>
            </a:br>
            <a:r>
              <a:rPr lang="ja-JP">
                <a:ea typeface="ＭＳ Ｐゴシック"/>
              </a:rPr>
              <a:t>有機</a:t>
            </a:r>
            <a:r>
              <a:t>・</a:t>
            </a:r>
            <a:r>
              <a:rPr lang="ja-JP">
                <a:ea typeface="ＭＳ Ｐゴシック"/>
              </a:rPr>
              <a:t>ペロブスカイト</a:t>
            </a:r>
            <a:br>
              <a:rPr lang="ja-JP">
                <a:ea typeface="ＭＳ Ｐゴシック"/>
              </a:rPr>
            </a:br>
            <a:r>
              <a:rPr lang="ja-JP" altLang="en-US">
                <a:ea typeface="ＭＳ Ｐゴシック"/>
              </a:rPr>
              <a:t>タンデム型</a:t>
            </a:r>
            <a:br>
              <a:rPr lang="en-US" altLang="ja-JP">
                <a:ea typeface="ＭＳ Ｐゴシック"/>
              </a:rPr>
            </a:br>
            <a:br>
              <a:rPr lang="ja-JP" altLang="en-US"/>
            </a:br>
            <a:r>
              <a:rPr lang="ja-JP" altLang="en-US"/>
              <a:t>太陽光電池</a:t>
            </a:r>
            <a:r>
              <a:rPr lang="ja-JP" altLang="en-US">
                <a:ea typeface="ＭＳ Ｐゴシック"/>
              </a:rPr>
              <a:t>耐久</a:t>
            </a:r>
            <a:r>
              <a:rPr lang="ja-JP">
                <a:ea typeface="ＭＳ Ｐゴシック"/>
              </a:rPr>
              <a:t>性比較</a:t>
            </a:r>
            <a:endParaRPr lang="ja-JP" altLang="en-US">
              <a:ea typeface="ＭＳ Ｐゴシック"/>
            </a:endParaRPr>
          </a:p>
        </p:txBody>
      </p:sp>
      <p:sp>
        <p:nvSpPr>
          <p:cNvPr id="3" name="Subtitle 2"/>
          <p:cNvSpPr>
            <a:spLocks noGrp="1"/>
          </p:cNvSpPr>
          <p:nvPr>
            <p:ph type="subTitle" idx="1"/>
          </p:nvPr>
        </p:nvSpPr>
        <p:spPr>
          <a:xfrm>
            <a:off x="1524000" y="5536401"/>
            <a:ext cx="9144000" cy="431780"/>
          </a:xfrm>
        </p:spPr>
        <p:txBody>
          <a:bodyPr>
            <a:normAutofit/>
          </a:bodyPr>
          <a:lstStyle/>
          <a:p>
            <a:r>
              <a:rPr lang="ja-JP" altLang="en-US"/>
              <a:t>太陽光発電の次世代技術とその持続可能性への展望</a:t>
            </a:r>
          </a:p>
        </p:txBody>
      </p:sp>
      <p:sp>
        <p:nvSpPr>
          <p:cNvPr id="4" name="テキスト ボックス 3">
            <a:extLst>
              <a:ext uri="{FF2B5EF4-FFF2-40B4-BE49-F238E27FC236}">
                <a16:creationId xmlns:a16="http://schemas.microsoft.com/office/drawing/2014/main" id="{5B54632B-3E86-C25C-9D64-BA63E2ABA627}"/>
              </a:ext>
            </a:extLst>
          </p:cNvPr>
          <p:cNvSpPr txBox="1"/>
          <p:nvPr/>
        </p:nvSpPr>
        <p:spPr>
          <a:xfrm>
            <a:off x="9950245" y="6282813"/>
            <a:ext cx="2094271" cy="369332"/>
          </a:xfrm>
          <a:prstGeom prst="rect">
            <a:avLst/>
          </a:prstGeom>
          <a:noFill/>
        </p:spPr>
        <p:txBody>
          <a:bodyPr wrap="square" rtlCol="0">
            <a:spAutoFit/>
          </a:bodyPr>
          <a:lstStyle/>
          <a:p>
            <a:r>
              <a:rPr kumimoji="1" lang="en-US" altLang="ja-JP"/>
              <a:t>8221097 </a:t>
            </a:r>
            <a:r>
              <a:rPr kumimoji="1" lang="ja-JP" altLang="en-US"/>
              <a:t>丸島海渡</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err="1"/>
              <a:t>はじめに</a:t>
            </a:r>
            <a:endParaRPr/>
          </a:p>
        </p:txBody>
      </p:sp>
      <p:sp>
        <p:nvSpPr>
          <p:cNvPr id="3" name="Content Placeholder 2"/>
          <p:cNvSpPr>
            <a:spLocks noGrp="1"/>
          </p:cNvSpPr>
          <p:nvPr>
            <p:ph idx="1"/>
          </p:nvPr>
        </p:nvSpPr>
        <p:spPr>
          <a:xfrm>
            <a:off x="838200" y="1825625"/>
            <a:ext cx="10515600" cy="1603375"/>
          </a:xfrm>
        </p:spPr>
        <p:txBody>
          <a:bodyPr/>
          <a:lstStyle/>
          <a:p>
            <a:r>
              <a:rPr err="1"/>
              <a:t>太陽光発電はクリーンエネルギーの主力</a:t>
            </a:r>
            <a:endParaRPr lang="en-US"/>
          </a:p>
          <a:p>
            <a:endParaRPr/>
          </a:p>
          <a:p>
            <a:r>
              <a:rPr lang="ja-JP" altLang="en-US"/>
              <a:t>屋外で使用される</a:t>
            </a:r>
            <a:endParaRPr lang="en-US"/>
          </a:p>
          <a:p>
            <a:pPr marL="0" indent="0">
              <a:buNone/>
            </a:pPr>
            <a:endParaRPr/>
          </a:p>
        </p:txBody>
      </p:sp>
      <p:sp>
        <p:nvSpPr>
          <p:cNvPr id="4" name="テキスト ボックス 3">
            <a:extLst>
              <a:ext uri="{FF2B5EF4-FFF2-40B4-BE49-F238E27FC236}">
                <a16:creationId xmlns:a16="http://schemas.microsoft.com/office/drawing/2014/main" id="{47196C56-8230-F59D-EA2F-EFF9A285E8D5}"/>
              </a:ext>
            </a:extLst>
          </p:cNvPr>
          <p:cNvSpPr txBox="1"/>
          <p:nvPr/>
        </p:nvSpPr>
        <p:spPr>
          <a:xfrm>
            <a:off x="2466753" y="3838353"/>
            <a:ext cx="6698512" cy="461665"/>
          </a:xfrm>
          <a:prstGeom prst="rect">
            <a:avLst/>
          </a:prstGeom>
          <a:noFill/>
        </p:spPr>
        <p:txBody>
          <a:bodyPr wrap="square" rtlCol="0">
            <a:spAutoFit/>
          </a:bodyPr>
          <a:lstStyle/>
          <a:p>
            <a:r>
              <a:rPr kumimoji="1" lang="ja-JP" altLang="en-US" sz="2400"/>
              <a:t>耐候性・耐熱性・耐湿性の耐久性が必要</a:t>
            </a:r>
          </a:p>
        </p:txBody>
      </p:sp>
      <p:cxnSp>
        <p:nvCxnSpPr>
          <p:cNvPr id="6" name="直線矢印コネクタ 5">
            <a:extLst>
              <a:ext uri="{FF2B5EF4-FFF2-40B4-BE49-F238E27FC236}">
                <a16:creationId xmlns:a16="http://schemas.microsoft.com/office/drawing/2014/main" id="{36CF9B40-4D44-6A5F-8B8B-3339F644BAC7}"/>
              </a:ext>
            </a:extLst>
          </p:cNvPr>
          <p:cNvCxnSpPr>
            <a:cxnSpLocks/>
            <a:endCxn id="4" idx="1"/>
          </p:cNvCxnSpPr>
          <p:nvPr/>
        </p:nvCxnSpPr>
        <p:spPr>
          <a:xfrm rot="16200000" flipH="1">
            <a:off x="1878187" y="3480620"/>
            <a:ext cx="730564" cy="44656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テキスト ボックス 4">
            <a:extLst>
              <a:ext uri="{FF2B5EF4-FFF2-40B4-BE49-F238E27FC236}">
                <a16:creationId xmlns:a16="http://schemas.microsoft.com/office/drawing/2014/main" id="{88A92DA5-E995-0454-6A90-F431AE9094B2}"/>
              </a:ext>
            </a:extLst>
          </p:cNvPr>
          <p:cNvSpPr txBox="1"/>
          <p:nvPr/>
        </p:nvSpPr>
        <p:spPr>
          <a:xfrm>
            <a:off x="9950245" y="6282813"/>
            <a:ext cx="2094271" cy="369332"/>
          </a:xfrm>
          <a:prstGeom prst="rect">
            <a:avLst/>
          </a:prstGeom>
          <a:noFill/>
        </p:spPr>
        <p:txBody>
          <a:bodyPr wrap="square" rtlCol="0">
            <a:spAutoFit/>
          </a:bodyPr>
          <a:lstStyle/>
          <a:p>
            <a:r>
              <a:rPr kumimoji="1" lang="en-US" altLang="ja-JP"/>
              <a:t>8221097 </a:t>
            </a:r>
            <a:r>
              <a:rPr kumimoji="1" lang="ja-JP" altLang="en-US"/>
              <a:t>丸島海渡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686" y="557702"/>
            <a:ext cx="9640329" cy="1081217"/>
          </a:xfrm>
        </p:spPr>
        <p:txBody>
          <a:bodyPr>
            <a:normAutofit/>
          </a:bodyPr>
          <a:lstStyle/>
          <a:p>
            <a:r>
              <a:rPr lang="ja-JP" altLang="en-US">
                <a:ea typeface="ＭＳ Ｐゴシック"/>
              </a:rPr>
              <a:t>それぞれの太陽電池-メリット・デメリット</a:t>
            </a:r>
          </a:p>
        </p:txBody>
      </p:sp>
      <p:sp>
        <p:nvSpPr>
          <p:cNvPr id="3" name="TextBox 2"/>
          <p:cNvSpPr txBox="1"/>
          <p:nvPr/>
        </p:nvSpPr>
        <p:spPr>
          <a:xfrm>
            <a:off x="1981200" y="182880"/>
            <a:ext cx="5724644" cy="369332"/>
          </a:xfrm>
          <a:prstGeom prst="rect">
            <a:avLst/>
          </a:prstGeom>
          <a:noFill/>
        </p:spPr>
        <p:txBody>
          <a:bodyPr wrap="none">
            <a:spAutoFit/>
          </a:bodyPr>
          <a:lstStyle/>
          <a:p>
            <a:r>
              <a:t>太陽電池技術の比較：効率・課題・対策・リサイクル</a:t>
            </a:r>
          </a:p>
        </p:txBody>
      </p:sp>
      <p:graphicFrame>
        <p:nvGraphicFramePr>
          <p:cNvPr id="4" name="Table 3"/>
          <p:cNvGraphicFramePr>
            <a:graphicFrameLocks noGrp="1"/>
          </p:cNvGraphicFramePr>
          <p:nvPr>
            <p:extLst>
              <p:ext uri="{D42A27DB-BD31-4B8C-83A1-F6EECF244321}">
                <p14:modId xmlns:p14="http://schemas.microsoft.com/office/powerpoint/2010/main" val="1794764551"/>
              </p:ext>
            </p:extLst>
          </p:nvPr>
        </p:nvGraphicFramePr>
        <p:xfrm>
          <a:off x="714000" y="1448241"/>
          <a:ext cx="10753700" cy="4957107"/>
        </p:xfrm>
        <a:graphic>
          <a:graphicData uri="http://schemas.openxmlformats.org/drawingml/2006/table">
            <a:tbl>
              <a:tblPr firstRow="1" bandRow="1">
                <a:tableStyleId>{5C22544A-7EE6-4342-B048-85BDC9FD1C3A}</a:tableStyleId>
              </a:tblPr>
              <a:tblGrid>
                <a:gridCol w="2916829">
                  <a:extLst>
                    <a:ext uri="{9D8B030D-6E8A-4147-A177-3AD203B41FA5}">
                      <a16:colId xmlns:a16="http://schemas.microsoft.com/office/drawing/2014/main" val="20000"/>
                    </a:ext>
                  </a:extLst>
                </a:gridCol>
                <a:gridCol w="2865204">
                  <a:extLst>
                    <a:ext uri="{9D8B030D-6E8A-4147-A177-3AD203B41FA5}">
                      <a16:colId xmlns:a16="http://schemas.microsoft.com/office/drawing/2014/main" val="20001"/>
                    </a:ext>
                  </a:extLst>
                </a:gridCol>
                <a:gridCol w="2571656">
                  <a:extLst>
                    <a:ext uri="{9D8B030D-6E8A-4147-A177-3AD203B41FA5}">
                      <a16:colId xmlns:a16="http://schemas.microsoft.com/office/drawing/2014/main" val="20002"/>
                    </a:ext>
                  </a:extLst>
                </a:gridCol>
                <a:gridCol w="2400011">
                  <a:extLst>
                    <a:ext uri="{9D8B030D-6E8A-4147-A177-3AD203B41FA5}">
                      <a16:colId xmlns:a16="http://schemas.microsoft.com/office/drawing/2014/main" val="20004"/>
                    </a:ext>
                  </a:extLst>
                </a:gridCol>
              </a:tblGrid>
              <a:tr h="915352">
                <a:tc>
                  <a:txBody>
                    <a:bodyPr/>
                    <a:lstStyle/>
                    <a:p>
                      <a:pPr>
                        <a:defRPr sz="1200" b="1">
                          <a:solidFill>
                            <a:srgbClr val="FFFFFF"/>
                          </a:solidFill>
                        </a:defRPr>
                      </a:pPr>
                      <a:r>
                        <a:rPr lang="ja-JP" altLang="en-US" sz="2400">
                          <a:latin typeface="ＭＳ Ｐゴシック 本文"/>
                        </a:rPr>
                        <a:t>技術</a:t>
                      </a:r>
                    </a:p>
                  </a:txBody>
                  <a:tcPr>
                    <a:solidFill>
                      <a:srgbClr val="5B9BD5"/>
                    </a:solidFill>
                  </a:tcPr>
                </a:tc>
                <a:tc>
                  <a:txBody>
                    <a:bodyPr/>
                    <a:lstStyle/>
                    <a:p>
                      <a:pPr>
                        <a:defRPr sz="1200" b="1">
                          <a:solidFill>
                            <a:srgbClr val="FFFFFF"/>
                          </a:solidFill>
                        </a:defRPr>
                      </a:pPr>
                      <a:r>
                        <a:rPr lang="ja-JP" altLang="en-US" sz="2400">
                          <a:latin typeface="ＭＳ Ｐゴシック 本文"/>
                        </a:rPr>
                        <a:t>効率</a:t>
                      </a:r>
                    </a:p>
                  </a:txBody>
                  <a:tcPr>
                    <a:solidFill>
                      <a:srgbClr val="5B9BD5"/>
                    </a:solidFill>
                  </a:tcPr>
                </a:tc>
                <a:tc>
                  <a:txBody>
                    <a:bodyPr/>
                    <a:lstStyle/>
                    <a:p>
                      <a:pPr>
                        <a:defRPr sz="1200" b="1">
                          <a:solidFill>
                            <a:srgbClr val="FFFFFF"/>
                          </a:solidFill>
                        </a:defRPr>
                      </a:pPr>
                      <a:r>
                        <a:rPr lang="ja-JP" altLang="en-US" sz="2400">
                          <a:latin typeface="ＭＳ Ｐゴシック 本文"/>
                        </a:rPr>
                        <a:t>主な課題</a:t>
                      </a:r>
                    </a:p>
                  </a:txBody>
                  <a:tcPr>
                    <a:solidFill>
                      <a:srgbClr val="5B9BD5"/>
                    </a:solidFill>
                  </a:tcPr>
                </a:tc>
                <a:tc>
                  <a:txBody>
                    <a:bodyPr/>
                    <a:lstStyle/>
                    <a:p>
                      <a:pPr>
                        <a:defRPr sz="1200" b="1">
                          <a:solidFill>
                            <a:srgbClr val="FFFFFF"/>
                          </a:solidFill>
                        </a:defRPr>
                      </a:pPr>
                      <a:r>
                        <a:rPr lang="ja-JP" altLang="en-US" sz="2400">
                          <a:latin typeface="ＭＳ Ｐゴシック 本文"/>
                        </a:rPr>
                        <a:t>リサイクル</a:t>
                      </a:r>
                    </a:p>
                  </a:txBody>
                  <a:tcPr>
                    <a:solidFill>
                      <a:srgbClr val="5B9BD5"/>
                    </a:solidFill>
                  </a:tcPr>
                </a:tc>
                <a:extLst>
                  <a:ext uri="{0D108BD9-81ED-4DB2-BD59-A6C34878D82A}">
                    <a16:rowId xmlns:a16="http://schemas.microsoft.com/office/drawing/2014/main" val="10000"/>
                  </a:ext>
                </a:extLst>
              </a:tr>
              <a:tr h="1149869">
                <a:tc>
                  <a:txBody>
                    <a:bodyPr/>
                    <a:lstStyle/>
                    <a:p>
                      <a:pPr>
                        <a:defRPr sz="1200"/>
                      </a:pPr>
                      <a:r>
                        <a:rPr lang="ja-JP" altLang="en-US" sz="2400">
                          <a:latin typeface="ＭＳ Ｐゴシック 本文"/>
                        </a:rPr>
                        <a:t>シリコン系</a:t>
                      </a:r>
                    </a:p>
                  </a:txBody>
                  <a:tcPr/>
                </a:tc>
                <a:tc>
                  <a:txBody>
                    <a:bodyPr/>
                    <a:lstStyle/>
                    <a:p>
                      <a:pPr>
                        <a:defRPr sz="1200"/>
                      </a:pPr>
                      <a:r>
                        <a:rPr lang="en-US" altLang="ja-JP" sz="2400">
                          <a:latin typeface="ＭＳ Ｐゴシック 本文"/>
                        </a:rPr>
                        <a:t>19–24%</a:t>
                      </a:r>
                    </a:p>
                    <a:p>
                      <a:r>
                        <a:rPr lang="ja-JP" altLang="en-US" sz="2400">
                          <a:latin typeface="ＭＳ Ｐゴシック 本文"/>
                        </a:rPr>
                        <a:t>（</a:t>
                      </a:r>
                      <a:r>
                        <a:rPr lang="en-US" altLang="ja-JP" sz="2400">
                          <a:latin typeface="ＭＳ Ｐゴシック 本文"/>
                        </a:rPr>
                        <a:t>25–30</a:t>
                      </a:r>
                      <a:r>
                        <a:rPr lang="ja-JP" altLang="en-US" sz="2400">
                          <a:latin typeface="ＭＳ Ｐゴシック 本文"/>
                        </a:rPr>
                        <a:t>年寿命）</a:t>
                      </a:r>
                    </a:p>
                  </a:txBody>
                  <a:tcPr/>
                </a:tc>
                <a:tc>
                  <a:txBody>
                    <a:bodyPr/>
                    <a:lstStyle/>
                    <a:p>
                      <a:pPr>
                        <a:defRPr sz="1200"/>
                      </a:pPr>
                      <a:r>
                        <a:rPr lang="es-ES" sz="2400">
                          <a:latin typeface="ＭＳ Ｐゴシック 本文"/>
                        </a:rPr>
                        <a:t>LID</a:t>
                      </a:r>
                    </a:p>
                    <a:p>
                      <a:pPr>
                        <a:defRPr sz="1200"/>
                      </a:pPr>
                      <a:r>
                        <a:rPr lang="es-ES" sz="2400">
                          <a:latin typeface="ＭＳ Ｐゴシック 本文"/>
                        </a:rPr>
                        <a:t>PID</a:t>
                      </a:r>
                    </a:p>
                    <a:p>
                      <a:pPr>
                        <a:defRPr sz="1200"/>
                      </a:pPr>
                      <a:r>
                        <a:rPr lang="ja-JP" altLang="en-US" sz="2400">
                          <a:latin typeface="ＭＳ Ｐゴシック 本文"/>
                        </a:rPr>
                        <a:t>腐食・黄変</a:t>
                      </a:r>
                    </a:p>
                  </a:txBody>
                  <a:tcPr/>
                </a:tc>
                <a:tc>
                  <a:txBody>
                    <a:bodyPr/>
                    <a:lstStyle/>
                    <a:p>
                      <a:pPr>
                        <a:defRPr sz="1200"/>
                      </a:pPr>
                      <a:r>
                        <a:rPr lang="ja-JP" altLang="en-US" sz="2400">
                          <a:latin typeface="ＭＳ Ｐゴシック 本文"/>
                        </a:rPr>
                        <a:t>封止材分離が困難</a:t>
                      </a:r>
                    </a:p>
                  </a:txBody>
                  <a:tcPr/>
                </a:tc>
                <a:extLst>
                  <a:ext uri="{0D108BD9-81ED-4DB2-BD59-A6C34878D82A}">
                    <a16:rowId xmlns:a16="http://schemas.microsoft.com/office/drawing/2014/main" val="10001"/>
                  </a:ext>
                </a:extLst>
              </a:tr>
              <a:tr h="1664315">
                <a:tc>
                  <a:txBody>
                    <a:bodyPr/>
                    <a:lstStyle/>
                    <a:p>
                      <a:pPr>
                        <a:defRPr sz="1200"/>
                      </a:pPr>
                      <a:r>
                        <a:rPr lang="ja-JP" altLang="en-US" sz="2400">
                          <a:latin typeface="ＭＳ Ｐゴシック 本文"/>
                        </a:rPr>
                        <a:t>有機</a:t>
                      </a:r>
                      <a:endParaRPr lang="en-US" altLang="ja-JP" sz="2400">
                        <a:latin typeface="ＭＳ Ｐゴシック 本文"/>
                      </a:endParaRPr>
                    </a:p>
                    <a:p>
                      <a:pPr>
                        <a:defRPr sz="1200"/>
                      </a:pPr>
                      <a:r>
                        <a:rPr lang="ja-JP" altLang="en-US" sz="2400">
                          <a:latin typeface="ＭＳ Ｐゴシック 本文"/>
                        </a:rPr>
                        <a:t>ペロブスカイト</a:t>
                      </a:r>
                      <a:endParaRPr lang="zh-TW" altLang="en-US" sz="2400">
                        <a:latin typeface="ＭＳ Ｐゴシック 本文"/>
                      </a:endParaRPr>
                    </a:p>
                  </a:txBody>
                  <a:tcPr/>
                </a:tc>
                <a:tc>
                  <a:txBody>
                    <a:bodyPr/>
                    <a:lstStyle/>
                    <a:p>
                      <a:pPr>
                        <a:defRPr sz="1200"/>
                      </a:pPr>
                      <a:r>
                        <a:rPr lang="ja-JP" altLang="en-US" sz="2400">
                          <a:latin typeface="ＭＳ Ｐゴシック 本文"/>
                        </a:rPr>
                        <a:t>～</a:t>
                      </a:r>
                      <a:r>
                        <a:rPr lang="en-US" altLang="ja-JP" sz="2400">
                          <a:latin typeface="ＭＳ Ｐゴシック 本文"/>
                        </a:rPr>
                        <a:t>20%</a:t>
                      </a:r>
                    </a:p>
                    <a:p>
                      <a:r>
                        <a:rPr lang="ja-JP" altLang="en-US" sz="2400">
                          <a:latin typeface="ＭＳ Ｐゴシック 本文"/>
                        </a:rPr>
                        <a:t>（商用化には課題）</a:t>
                      </a:r>
                    </a:p>
                  </a:txBody>
                  <a:tcPr/>
                </a:tc>
                <a:tc>
                  <a:txBody>
                    <a:bodyPr/>
                    <a:lstStyle/>
                    <a:p>
                      <a:pPr>
                        <a:defRPr sz="1200"/>
                      </a:pPr>
                      <a:r>
                        <a:rPr lang="ja-JP" altLang="en-US" sz="2400">
                          <a:latin typeface="ＭＳ Ｐゴシック 本文"/>
                        </a:rPr>
                        <a:t>酸素・水分感受性</a:t>
                      </a:r>
                      <a:endParaRPr lang="en-US" altLang="ja-JP" sz="2400">
                        <a:latin typeface="ＭＳ Ｐゴシック 本文"/>
                      </a:endParaRPr>
                    </a:p>
                    <a:p>
                      <a:pPr>
                        <a:defRPr sz="1200"/>
                      </a:pPr>
                      <a:r>
                        <a:rPr lang="ja-JP" altLang="en-US" sz="2400">
                          <a:latin typeface="ＭＳ Ｐゴシック 本文"/>
                        </a:rPr>
                        <a:t>不安定性</a:t>
                      </a:r>
                    </a:p>
                  </a:txBody>
                  <a:tcPr/>
                </a:tc>
                <a:tc>
                  <a:txBody>
                    <a:bodyPr/>
                    <a:lstStyle/>
                    <a:p>
                      <a:pPr>
                        <a:defRPr sz="1200"/>
                      </a:pPr>
                      <a:r>
                        <a:rPr lang="ja-JP" altLang="en-US" sz="2400">
                          <a:latin typeface="ＭＳ Ｐゴシック 本文"/>
                        </a:rPr>
                        <a:t>材料分離が困難・未確立</a:t>
                      </a:r>
                    </a:p>
                  </a:txBody>
                  <a:tcPr/>
                </a:tc>
                <a:extLst>
                  <a:ext uri="{0D108BD9-81ED-4DB2-BD59-A6C34878D82A}">
                    <a16:rowId xmlns:a16="http://schemas.microsoft.com/office/drawing/2014/main" val="10002"/>
                  </a:ext>
                </a:extLst>
              </a:tr>
              <a:tr h="1149869">
                <a:tc>
                  <a:txBody>
                    <a:bodyPr/>
                    <a:lstStyle/>
                    <a:p>
                      <a:pPr>
                        <a:defRPr sz="1200"/>
                      </a:pPr>
                      <a:r>
                        <a:rPr lang="ja-JP" altLang="en-US" sz="2400">
                          <a:latin typeface="ＭＳ Ｐゴシック 本文"/>
                        </a:rPr>
                        <a:t>タンデム型</a:t>
                      </a:r>
                    </a:p>
                  </a:txBody>
                  <a:tcPr/>
                </a:tc>
                <a:tc>
                  <a:txBody>
                    <a:bodyPr/>
                    <a:lstStyle/>
                    <a:p>
                      <a:pPr>
                        <a:defRPr sz="1200"/>
                      </a:pPr>
                      <a:r>
                        <a:rPr lang="en-US" altLang="ja-JP" sz="2400" b="0"/>
                        <a:t>〜34</a:t>
                      </a:r>
                      <a:r>
                        <a:rPr lang="en-US" altLang="ja-JP" sz="2400" b="1"/>
                        <a:t>%</a:t>
                      </a:r>
                      <a:br>
                        <a:rPr lang="ja-JP" altLang="en-US" sz="2400"/>
                      </a:br>
                      <a:r>
                        <a:rPr lang="ja-JP" altLang="en-US" sz="2400"/>
                        <a:t>（例</a:t>
                      </a:r>
                      <a:r>
                        <a:rPr lang="en-US" altLang="ja-JP" sz="2400"/>
                        <a:t>: </a:t>
                      </a:r>
                      <a:r>
                        <a:rPr lang="ja-JP" altLang="en-US" sz="2400"/>
                        <a:t>ペロブスカイト</a:t>
                      </a:r>
                      <a:r>
                        <a:rPr lang="en-US" altLang="ja-JP" sz="2400"/>
                        <a:t>/</a:t>
                      </a:r>
                      <a:r>
                        <a:rPr lang="ja-JP" altLang="en-US" sz="2400"/>
                        <a:t>シリコン）</a:t>
                      </a:r>
                      <a:endParaRPr lang="ja-JP" altLang="en-US" sz="2400">
                        <a:latin typeface="ＭＳ Ｐゴシック 本文"/>
                      </a:endParaRPr>
                    </a:p>
                  </a:txBody>
                  <a:tcPr/>
                </a:tc>
                <a:tc>
                  <a:txBody>
                    <a:bodyPr/>
                    <a:lstStyle/>
                    <a:p>
                      <a:pPr>
                        <a:defRPr sz="1200"/>
                      </a:pPr>
                      <a:r>
                        <a:rPr lang="ja-JP" altLang="en-US" sz="2400">
                          <a:latin typeface="ＭＳ Ｐゴシック 本文"/>
                        </a:rPr>
                        <a:t>水・酸素劣化</a:t>
                      </a:r>
                      <a:endParaRPr lang="en-US" altLang="ja-JP" sz="2400">
                        <a:latin typeface="ＭＳ Ｐゴシック 本文"/>
                      </a:endParaRPr>
                    </a:p>
                    <a:p>
                      <a:pPr>
                        <a:defRPr sz="1200"/>
                      </a:pPr>
                      <a:r>
                        <a:rPr lang="ja-JP" altLang="en-US" sz="2400">
                          <a:latin typeface="ＭＳ Ｐゴシック 本文"/>
                        </a:rPr>
                        <a:t>鉛問題</a:t>
                      </a:r>
                    </a:p>
                  </a:txBody>
                  <a:tcPr/>
                </a:tc>
                <a:tc>
                  <a:txBody>
                    <a:bodyPr/>
                    <a:lstStyle/>
                    <a:p>
                      <a:pPr>
                        <a:defRPr sz="1200"/>
                      </a:pPr>
                      <a:r>
                        <a:rPr lang="ja-JP" altLang="en-US" sz="2400">
                          <a:latin typeface="ＭＳ Ｐゴシック 本文"/>
                        </a:rPr>
                        <a:t>鉛の毒性、回収技術の必要性</a:t>
                      </a:r>
                    </a:p>
                  </a:txBody>
                  <a:tcPr/>
                </a:tc>
                <a:extLst>
                  <a:ext uri="{0D108BD9-81ED-4DB2-BD59-A6C34878D82A}">
                    <a16:rowId xmlns:a16="http://schemas.microsoft.com/office/drawing/2014/main" val="10003"/>
                  </a:ext>
                </a:extLst>
              </a:tr>
            </a:tbl>
          </a:graphicData>
        </a:graphic>
      </p:graphicFrame>
      <p:sp>
        <p:nvSpPr>
          <p:cNvPr id="5" name="テキスト ボックス 4">
            <a:extLst>
              <a:ext uri="{FF2B5EF4-FFF2-40B4-BE49-F238E27FC236}">
                <a16:creationId xmlns:a16="http://schemas.microsoft.com/office/drawing/2014/main" id="{C2B0F3EF-521D-FF7C-9F97-669A8D504301}"/>
              </a:ext>
            </a:extLst>
          </p:cNvPr>
          <p:cNvSpPr txBox="1"/>
          <p:nvPr/>
        </p:nvSpPr>
        <p:spPr>
          <a:xfrm>
            <a:off x="9940413" y="6405348"/>
            <a:ext cx="2094271" cy="369332"/>
          </a:xfrm>
          <a:prstGeom prst="rect">
            <a:avLst/>
          </a:prstGeom>
          <a:noFill/>
        </p:spPr>
        <p:txBody>
          <a:bodyPr wrap="square" rtlCol="0">
            <a:spAutoFit/>
          </a:bodyPr>
          <a:lstStyle/>
          <a:p>
            <a:r>
              <a:rPr kumimoji="1" lang="en-US" altLang="ja-JP"/>
              <a:t>8221097 </a:t>
            </a:r>
            <a:r>
              <a:rPr kumimoji="1" lang="ja-JP" altLang="en-US"/>
              <a:t>丸島海渡</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302E56A9-A01D-6F67-5873-06D1F6ADD73E}"/>
              </a:ext>
            </a:extLst>
          </p:cNvPr>
          <p:cNvSpPr txBox="1"/>
          <p:nvPr/>
        </p:nvSpPr>
        <p:spPr>
          <a:xfrm>
            <a:off x="571409" y="357037"/>
            <a:ext cx="9989677" cy="588234"/>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ja-JP" altLang="en-US" sz="3400" kern="1200" cap="none">
                <a:ln w="3175" cmpd="sng">
                  <a:noFill/>
                </a:ln>
                <a:solidFill>
                  <a:schemeClr val="tx1">
                    <a:lumMod val="85000"/>
                    <a:lumOff val="15000"/>
                  </a:schemeClr>
                </a:solidFill>
                <a:effectLst/>
                <a:latin typeface="+mj-lt"/>
                <a:ea typeface="+mj-ea"/>
                <a:cs typeface="+mj-cs"/>
              </a:rPr>
              <a:t>シリコン型 </a:t>
            </a:r>
            <a:r>
              <a:rPr lang="en-US" altLang="ja-JP" sz="3400" kern="1200" cap="none">
                <a:ln w="3175" cmpd="sng">
                  <a:noFill/>
                </a:ln>
                <a:solidFill>
                  <a:schemeClr val="tx1">
                    <a:lumMod val="85000"/>
                    <a:lumOff val="15000"/>
                  </a:schemeClr>
                </a:solidFill>
                <a:effectLst/>
                <a:latin typeface="+mj-lt"/>
                <a:ea typeface="+mj-ea"/>
                <a:cs typeface="+mj-cs"/>
              </a:rPr>
              <a:t>vs </a:t>
            </a:r>
            <a:r>
              <a:rPr lang="ja-JP" altLang="en-US" sz="3400">
                <a:ln w="3175" cmpd="sng">
                  <a:noFill/>
                </a:ln>
                <a:solidFill>
                  <a:schemeClr val="tx1">
                    <a:lumMod val="85000"/>
                    <a:lumOff val="15000"/>
                  </a:schemeClr>
                </a:solidFill>
                <a:latin typeface="+mj-lt"/>
                <a:ea typeface="+mj-ea"/>
                <a:cs typeface="+mj-cs"/>
              </a:rPr>
              <a:t>タンデム</a:t>
            </a:r>
            <a:r>
              <a:rPr lang="ja-JP" altLang="en-US" sz="3400" kern="1200" cap="none">
                <a:ln w="3175" cmpd="sng">
                  <a:noFill/>
                </a:ln>
                <a:solidFill>
                  <a:schemeClr val="tx1">
                    <a:lumMod val="85000"/>
                    <a:lumOff val="15000"/>
                  </a:schemeClr>
                </a:solidFill>
                <a:effectLst/>
                <a:latin typeface="+mj-lt"/>
                <a:ea typeface="+mj-ea"/>
                <a:cs typeface="+mj-cs"/>
              </a:rPr>
              <a:t>型太陽電池の特性比較</a:t>
            </a:r>
            <a:endParaRPr kumimoji="1" lang="en-US" altLang="ja-JP" sz="3400" kern="1200" cap="none">
              <a:ln w="3175" cmpd="sng">
                <a:noFill/>
              </a:ln>
              <a:solidFill>
                <a:schemeClr val="tx1">
                  <a:lumMod val="85000"/>
                  <a:lumOff val="15000"/>
                </a:schemeClr>
              </a:solidFill>
              <a:effectLst/>
              <a:latin typeface="+mj-lt"/>
              <a:ea typeface="+mj-ea"/>
              <a:cs typeface="+mj-cs"/>
            </a:endParaRPr>
          </a:p>
        </p:txBody>
      </p:sp>
      <p:sp>
        <p:nvSpPr>
          <p:cNvPr id="42" name="テキスト ボックス 41">
            <a:extLst>
              <a:ext uri="{FF2B5EF4-FFF2-40B4-BE49-F238E27FC236}">
                <a16:creationId xmlns:a16="http://schemas.microsoft.com/office/drawing/2014/main" id="{4812BAAE-EA10-4A06-C94F-F6CBB663D58F}"/>
              </a:ext>
            </a:extLst>
          </p:cNvPr>
          <p:cNvSpPr txBox="1"/>
          <p:nvPr/>
        </p:nvSpPr>
        <p:spPr>
          <a:xfrm>
            <a:off x="167218" y="5478689"/>
            <a:ext cx="7226261" cy="405501"/>
          </a:xfrm>
          <a:prstGeom prst="rect">
            <a:avLst/>
          </a:prstGeom>
        </p:spPr>
        <p:txBody>
          <a:bodyPr vert="horz" lIns="91440" tIns="45720" rIns="91440" bIns="45720" rtlCol="0" anchor="t">
            <a:normAutofit/>
          </a:bodyPr>
          <a:lstStyle/>
          <a:p>
            <a:pPr algn="ctr">
              <a:lnSpc>
                <a:spcPct val="90000"/>
              </a:lnSpc>
              <a:spcBef>
                <a:spcPct val="20000"/>
              </a:spcBef>
              <a:spcAft>
                <a:spcPts val="600"/>
              </a:spcAft>
              <a:buClr>
                <a:schemeClr val="accent1"/>
              </a:buClr>
              <a:buSzPct val="115000"/>
            </a:pPr>
            <a:r>
              <a:rPr kumimoji="1" lang="ja-JP" altLang="en-US" sz="2100"/>
              <a:t>図　シリコン型太陽電池と</a:t>
            </a:r>
            <a:r>
              <a:rPr lang="ja-JP" altLang="en-US" sz="2100"/>
              <a:t>タンデム</a:t>
            </a:r>
            <a:r>
              <a:rPr kumimoji="1" lang="ja-JP" altLang="en-US" sz="2100"/>
              <a:t>型太陽電池の特性比較</a:t>
            </a:r>
          </a:p>
        </p:txBody>
      </p:sp>
      <p:grpSp>
        <p:nvGrpSpPr>
          <p:cNvPr id="18" name="グループ化 17">
            <a:extLst>
              <a:ext uri="{FF2B5EF4-FFF2-40B4-BE49-F238E27FC236}">
                <a16:creationId xmlns:a16="http://schemas.microsoft.com/office/drawing/2014/main" id="{2FFBD54A-5F3B-EBE0-F483-B50B2B5300DB}"/>
              </a:ext>
            </a:extLst>
          </p:cNvPr>
          <p:cNvGrpSpPr/>
          <p:nvPr/>
        </p:nvGrpSpPr>
        <p:grpSpPr>
          <a:xfrm>
            <a:off x="6729681" y="1311144"/>
            <a:ext cx="4880899" cy="3922614"/>
            <a:chOff x="700866" y="1660630"/>
            <a:chExt cx="7835673" cy="1393458"/>
          </a:xfrm>
        </p:grpSpPr>
        <p:sp>
          <p:nvSpPr>
            <p:cNvPr id="7" name="テキスト ボックス 6">
              <a:extLst>
                <a:ext uri="{FF2B5EF4-FFF2-40B4-BE49-F238E27FC236}">
                  <a16:creationId xmlns:a16="http://schemas.microsoft.com/office/drawing/2014/main" id="{520EF85E-6DDE-17E2-9F62-1B25ED4B621D}"/>
                </a:ext>
              </a:extLst>
            </p:cNvPr>
            <p:cNvSpPr txBox="1"/>
            <p:nvPr/>
          </p:nvSpPr>
          <p:spPr>
            <a:xfrm>
              <a:off x="700866" y="1660630"/>
              <a:ext cx="7835673" cy="295201"/>
            </a:xfrm>
            <a:prstGeom prst="rect">
              <a:avLst/>
            </a:prstGeom>
            <a:noFill/>
          </p:spPr>
          <p:txBody>
            <a:bodyPr wrap="square" rtlCol="0">
              <a:spAutoFit/>
            </a:bodyPr>
            <a:lstStyle/>
            <a:p>
              <a:pPr defTabSz="320040">
                <a:spcAft>
                  <a:spcPts val="600"/>
                </a:spcAft>
              </a:pPr>
              <a:r>
                <a:rPr kumimoji="1" lang="ja-JP" altLang="en-US" sz="2400" kern="1200">
                  <a:solidFill>
                    <a:schemeClr val="tx1"/>
                  </a:solidFill>
                  <a:latin typeface="+mn-lt"/>
                  <a:ea typeface="+mn-ea"/>
                  <a:cs typeface="+mn-cs"/>
                </a:rPr>
                <a:t>・</a:t>
              </a:r>
              <a:r>
                <a:rPr lang="ja-JP" altLang="en-US" sz="2400" kern="1200">
                  <a:solidFill>
                    <a:schemeClr val="tx1"/>
                  </a:solidFill>
                  <a:latin typeface="+mn-lt"/>
                  <a:ea typeface="+mn-ea"/>
                  <a:cs typeface="+mn-cs"/>
                </a:rPr>
                <a:t>シリコン型太陽電池は高い信頼性と長寿命で広く商用化されている。</a:t>
              </a:r>
              <a:endParaRPr kumimoji="1" lang="ja-JP" altLang="en-US" sz="2400"/>
            </a:p>
          </p:txBody>
        </p:sp>
        <p:sp>
          <p:nvSpPr>
            <p:cNvPr id="8" name="テキスト ボックス 7">
              <a:extLst>
                <a:ext uri="{FF2B5EF4-FFF2-40B4-BE49-F238E27FC236}">
                  <a16:creationId xmlns:a16="http://schemas.microsoft.com/office/drawing/2014/main" id="{E512332E-0A66-9DC6-81B6-DC1E7241F461}"/>
                </a:ext>
              </a:extLst>
            </p:cNvPr>
            <p:cNvSpPr txBox="1"/>
            <p:nvPr/>
          </p:nvSpPr>
          <p:spPr>
            <a:xfrm>
              <a:off x="783135" y="2127965"/>
              <a:ext cx="7421079" cy="426401"/>
            </a:xfrm>
            <a:prstGeom prst="rect">
              <a:avLst/>
            </a:prstGeom>
            <a:noFill/>
          </p:spPr>
          <p:txBody>
            <a:bodyPr wrap="square" rtlCol="0">
              <a:spAutoFit/>
            </a:bodyPr>
            <a:lstStyle/>
            <a:p>
              <a:pPr defTabSz="320040">
                <a:spcAft>
                  <a:spcPts val="600"/>
                </a:spcAft>
              </a:pPr>
              <a:r>
                <a:rPr kumimoji="1" lang="ja-JP" altLang="en-US" sz="2400" kern="1200">
                  <a:solidFill>
                    <a:schemeClr val="tx1"/>
                  </a:solidFill>
                  <a:latin typeface="+mn-lt"/>
                  <a:ea typeface="+mn-ea"/>
                  <a:cs typeface="+mn-cs"/>
                </a:rPr>
                <a:t>・</a:t>
              </a:r>
              <a:r>
                <a:rPr kumimoji="1" lang="ja-JP" altLang="en-US" sz="2400"/>
                <a:t>タンデム</a:t>
              </a:r>
              <a:r>
                <a:rPr lang="ja-JP" altLang="en-US" sz="2400" kern="1200">
                  <a:solidFill>
                    <a:schemeClr val="tx1"/>
                  </a:solidFill>
                  <a:latin typeface="+mn-lt"/>
                  <a:ea typeface="+mn-ea"/>
                  <a:cs typeface="+mn-cs"/>
                </a:rPr>
                <a:t>型太陽電池は柔軟で製造コストが低く、次世代技術として注目されている。</a:t>
              </a:r>
              <a:endParaRPr kumimoji="1" lang="ja-JP" altLang="en-US" sz="2400"/>
            </a:p>
          </p:txBody>
        </p:sp>
        <p:sp>
          <p:nvSpPr>
            <p:cNvPr id="15" name="テキスト ボックス 14">
              <a:extLst>
                <a:ext uri="{FF2B5EF4-FFF2-40B4-BE49-F238E27FC236}">
                  <a16:creationId xmlns:a16="http://schemas.microsoft.com/office/drawing/2014/main" id="{AF5B4607-C05D-9F1A-A5E4-526172237643}"/>
                </a:ext>
              </a:extLst>
            </p:cNvPr>
            <p:cNvSpPr txBox="1"/>
            <p:nvPr/>
          </p:nvSpPr>
          <p:spPr>
            <a:xfrm>
              <a:off x="700866" y="2633153"/>
              <a:ext cx="7323034" cy="420935"/>
            </a:xfrm>
            <a:prstGeom prst="rect">
              <a:avLst/>
            </a:prstGeom>
            <a:noFill/>
          </p:spPr>
          <p:txBody>
            <a:bodyPr wrap="square" rtlCol="0">
              <a:spAutoFit/>
            </a:bodyPr>
            <a:lstStyle/>
            <a:p>
              <a:pPr defTabSz="320040">
                <a:spcAft>
                  <a:spcPts val="600"/>
                </a:spcAft>
              </a:pPr>
              <a:r>
                <a:rPr lang="ja-JP" altLang="en-US" sz="2400" kern="1200">
                  <a:solidFill>
                    <a:schemeClr val="tx1"/>
                  </a:solidFill>
                  <a:latin typeface="+mn-lt"/>
                  <a:ea typeface="+mn-ea"/>
                  <a:cs typeface="+mn-cs"/>
                </a:rPr>
                <a:t>・特性ごとの比較により、それぞれの利点と課題が明確になる。</a:t>
              </a:r>
            </a:p>
            <a:p>
              <a:pPr>
                <a:spcAft>
                  <a:spcPts val="600"/>
                </a:spcAft>
              </a:pPr>
              <a:endParaRPr kumimoji="1" lang="ja-JP" altLang="en-US"/>
            </a:p>
          </p:txBody>
        </p:sp>
      </p:grpSp>
      <p:grpSp>
        <p:nvGrpSpPr>
          <p:cNvPr id="41" name="グループ化 40">
            <a:extLst>
              <a:ext uri="{FF2B5EF4-FFF2-40B4-BE49-F238E27FC236}">
                <a16:creationId xmlns:a16="http://schemas.microsoft.com/office/drawing/2014/main" id="{8C06A26B-57CA-85B1-4101-B42E2B288698}"/>
              </a:ext>
            </a:extLst>
          </p:cNvPr>
          <p:cNvGrpSpPr/>
          <p:nvPr/>
        </p:nvGrpSpPr>
        <p:grpSpPr>
          <a:xfrm>
            <a:off x="778630" y="1542646"/>
            <a:ext cx="5808303" cy="3714255"/>
            <a:chOff x="7007193" y="1149195"/>
            <a:chExt cx="5122376" cy="3007804"/>
          </a:xfrm>
        </p:grpSpPr>
        <p:pic>
          <p:nvPicPr>
            <p:cNvPr id="17" name="図 16">
              <a:extLst>
                <a:ext uri="{FF2B5EF4-FFF2-40B4-BE49-F238E27FC236}">
                  <a16:creationId xmlns:a16="http://schemas.microsoft.com/office/drawing/2014/main" id="{7155A0DF-37EA-9156-3FB6-253CB4A952DF}"/>
                </a:ext>
              </a:extLst>
            </p:cNvPr>
            <p:cNvPicPr>
              <a:picLocks noChangeAspect="1"/>
            </p:cNvPicPr>
            <p:nvPr/>
          </p:nvPicPr>
          <p:blipFill>
            <a:blip r:embed="rId3"/>
            <a:stretch>
              <a:fillRect/>
            </a:stretch>
          </p:blipFill>
          <p:spPr>
            <a:xfrm>
              <a:off x="7007193" y="1616300"/>
              <a:ext cx="4814236" cy="2281070"/>
            </a:xfrm>
            <a:prstGeom prst="rect">
              <a:avLst/>
            </a:prstGeom>
          </p:spPr>
        </p:pic>
        <p:sp>
          <p:nvSpPr>
            <p:cNvPr id="19" name="テキスト ボックス 18">
              <a:extLst>
                <a:ext uri="{FF2B5EF4-FFF2-40B4-BE49-F238E27FC236}">
                  <a16:creationId xmlns:a16="http://schemas.microsoft.com/office/drawing/2014/main" id="{B506A58A-2463-5AD5-CE76-67D744F87BCF}"/>
                </a:ext>
              </a:extLst>
            </p:cNvPr>
            <p:cNvSpPr txBox="1"/>
            <p:nvPr/>
          </p:nvSpPr>
          <p:spPr>
            <a:xfrm>
              <a:off x="7195153" y="3879305"/>
              <a:ext cx="826167" cy="259629"/>
            </a:xfrm>
            <a:prstGeom prst="rect">
              <a:avLst/>
            </a:prstGeom>
            <a:noFill/>
          </p:spPr>
          <p:txBody>
            <a:bodyPr wrap="square" rtlCol="0">
              <a:spAutoFit/>
            </a:bodyPr>
            <a:lstStyle/>
            <a:p>
              <a:pPr defTabSz="370332">
                <a:spcAft>
                  <a:spcPts val="600"/>
                </a:spcAft>
              </a:pPr>
              <a:r>
                <a:rPr kumimoji="1" lang="ja-JP" altLang="en-US" sz="1200" kern="1200">
                  <a:solidFill>
                    <a:schemeClr val="tx1"/>
                  </a:solidFill>
                  <a:latin typeface="+mn-lt"/>
                  <a:ea typeface="+mn-ea"/>
                  <a:cs typeface="+mn-cs"/>
                </a:rPr>
                <a:t>変換効率</a:t>
              </a:r>
              <a:endParaRPr kumimoji="1" lang="ja-JP" altLang="en-US" sz="1200"/>
            </a:p>
          </p:txBody>
        </p:sp>
        <p:sp>
          <p:nvSpPr>
            <p:cNvPr id="20" name="テキスト ボックス 19">
              <a:extLst>
                <a:ext uri="{FF2B5EF4-FFF2-40B4-BE49-F238E27FC236}">
                  <a16:creationId xmlns:a16="http://schemas.microsoft.com/office/drawing/2014/main" id="{BE449D7B-1811-8BB0-0956-7F80D186188F}"/>
                </a:ext>
              </a:extLst>
            </p:cNvPr>
            <p:cNvSpPr txBox="1"/>
            <p:nvPr/>
          </p:nvSpPr>
          <p:spPr>
            <a:xfrm>
              <a:off x="8061960" y="3897370"/>
              <a:ext cx="960120" cy="259629"/>
            </a:xfrm>
            <a:prstGeom prst="rect">
              <a:avLst/>
            </a:prstGeom>
            <a:noFill/>
          </p:spPr>
          <p:txBody>
            <a:bodyPr wrap="square" rtlCol="0">
              <a:spAutoFit/>
            </a:bodyPr>
            <a:lstStyle/>
            <a:p>
              <a:pPr defTabSz="370332">
                <a:spcAft>
                  <a:spcPts val="600"/>
                </a:spcAft>
              </a:pPr>
              <a:r>
                <a:rPr kumimoji="1" lang="ja-JP" altLang="en-US" sz="1200" kern="1200">
                  <a:solidFill>
                    <a:schemeClr val="tx1"/>
                  </a:solidFill>
                  <a:latin typeface="+mn-lt"/>
                  <a:ea typeface="+mn-ea"/>
                  <a:cs typeface="+mn-cs"/>
                </a:rPr>
                <a:t>製造コスト</a:t>
              </a:r>
              <a:endParaRPr kumimoji="1" lang="ja-JP" altLang="en-US" sz="1200"/>
            </a:p>
          </p:txBody>
        </p:sp>
        <p:sp>
          <p:nvSpPr>
            <p:cNvPr id="21" name="テキスト ボックス 20">
              <a:extLst>
                <a:ext uri="{FF2B5EF4-FFF2-40B4-BE49-F238E27FC236}">
                  <a16:creationId xmlns:a16="http://schemas.microsoft.com/office/drawing/2014/main" id="{58280D83-367F-4601-C193-539C8DCCB52B}"/>
                </a:ext>
              </a:extLst>
            </p:cNvPr>
            <p:cNvSpPr txBox="1"/>
            <p:nvPr/>
          </p:nvSpPr>
          <p:spPr>
            <a:xfrm>
              <a:off x="9138186" y="3897369"/>
              <a:ext cx="650640" cy="259629"/>
            </a:xfrm>
            <a:prstGeom prst="rect">
              <a:avLst/>
            </a:prstGeom>
            <a:noFill/>
          </p:spPr>
          <p:txBody>
            <a:bodyPr wrap="square" rtlCol="0">
              <a:spAutoFit/>
            </a:bodyPr>
            <a:lstStyle/>
            <a:p>
              <a:pPr defTabSz="370332">
                <a:spcAft>
                  <a:spcPts val="600"/>
                </a:spcAft>
              </a:pPr>
              <a:r>
                <a:rPr kumimoji="1" lang="ja-JP" altLang="en-US" sz="1200" kern="1200">
                  <a:solidFill>
                    <a:schemeClr val="tx1"/>
                  </a:solidFill>
                  <a:latin typeface="+mn-lt"/>
                  <a:ea typeface="+mn-ea"/>
                  <a:cs typeface="+mn-cs"/>
                </a:rPr>
                <a:t>耐久性</a:t>
              </a:r>
              <a:endParaRPr kumimoji="1" lang="ja-JP" altLang="en-US" sz="1200"/>
            </a:p>
          </p:txBody>
        </p:sp>
        <p:sp>
          <p:nvSpPr>
            <p:cNvPr id="22" name="テキスト ボックス 21">
              <a:extLst>
                <a:ext uri="{FF2B5EF4-FFF2-40B4-BE49-F238E27FC236}">
                  <a16:creationId xmlns:a16="http://schemas.microsoft.com/office/drawing/2014/main" id="{42FE96DD-DE60-0B0E-CE98-8DCC40651244}"/>
                </a:ext>
              </a:extLst>
            </p:cNvPr>
            <p:cNvSpPr txBox="1"/>
            <p:nvPr/>
          </p:nvSpPr>
          <p:spPr>
            <a:xfrm>
              <a:off x="10069497" y="3897369"/>
              <a:ext cx="683393" cy="259629"/>
            </a:xfrm>
            <a:prstGeom prst="rect">
              <a:avLst/>
            </a:prstGeom>
            <a:noFill/>
          </p:spPr>
          <p:txBody>
            <a:bodyPr wrap="square" rtlCol="0">
              <a:spAutoFit/>
            </a:bodyPr>
            <a:lstStyle/>
            <a:p>
              <a:pPr defTabSz="370332">
                <a:spcAft>
                  <a:spcPts val="600"/>
                </a:spcAft>
              </a:pPr>
              <a:r>
                <a:rPr kumimoji="1" lang="ja-JP" altLang="en-US" sz="1200" kern="1200">
                  <a:solidFill>
                    <a:schemeClr val="tx1"/>
                  </a:solidFill>
                  <a:latin typeface="+mn-lt"/>
                  <a:ea typeface="+mn-ea"/>
                  <a:cs typeface="+mn-cs"/>
                </a:rPr>
                <a:t>柔軟性</a:t>
              </a:r>
              <a:endParaRPr kumimoji="1" lang="ja-JP" altLang="en-US" sz="1200"/>
            </a:p>
          </p:txBody>
        </p:sp>
        <p:sp>
          <p:nvSpPr>
            <p:cNvPr id="23" name="テキスト ボックス 22">
              <a:extLst>
                <a:ext uri="{FF2B5EF4-FFF2-40B4-BE49-F238E27FC236}">
                  <a16:creationId xmlns:a16="http://schemas.microsoft.com/office/drawing/2014/main" id="{5585A4AC-876D-33D9-E15D-05EBCAD802B1}"/>
                </a:ext>
              </a:extLst>
            </p:cNvPr>
            <p:cNvSpPr txBox="1"/>
            <p:nvPr/>
          </p:nvSpPr>
          <p:spPr>
            <a:xfrm>
              <a:off x="10752889" y="3897369"/>
              <a:ext cx="1376680" cy="224314"/>
            </a:xfrm>
            <a:prstGeom prst="rect">
              <a:avLst/>
            </a:prstGeom>
            <a:noFill/>
          </p:spPr>
          <p:txBody>
            <a:bodyPr wrap="square" rtlCol="0">
              <a:spAutoFit/>
            </a:bodyPr>
            <a:lstStyle/>
            <a:p>
              <a:pPr defTabSz="370332">
                <a:spcAft>
                  <a:spcPts val="600"/>
                </a:spcAft>
              </a:pPr>
              <a:r>
                <a:rPr kumimoji="1" lang="ja-JP" altLang="en-US" sz="1200" kern="1200">
                  <a:solidFill>
                    <a:schemeClr val="tx1"/>
                  </a:solidFill>
                  <a:latin typeface="+mn-ea"/>
                  <a:cs typeface="+mn-cs"/>
                </a:rPr>
                <a:t>商業化熟成度</a:t>
              </a:r>
              <a:endParaRPr kumimoji="1" lang="ja-JP" altLang="en-US" sz="1200">
                <a:latin typeface="+mn-ea"/>
              </a:endParaRPr>
            </a:p>
          </p:txBody>
        </p:sp>
        <p:cxnSp>
          <p:nvCxnSpPr>
            <p:cNvPr id="25" name="直線矢印コネクタ 24">
              <a:extLst>
                <a:ext uri="{FF2B5EF4-FFF2-40B4-BE49-F238E27FC236}">
                  <a16:creationId xmlns:a16="http://schemas.microsoft.com/office/drawing/2014/main" id="{3DD5A1CC-4F72-5F9E-E1CC-58130177DBD5}"/>
                </a:ext>
              </a:extLst>
            </p:cNvPr>
            <p:cNvCxnSpPr/>
            <p:nvPr/>
          </p:nvCxnSpPr>
          <p:spPr>
            <a:xfrm>
              <a:off x="7449268" y="1483360"/>
              <a:ext cx="0" cy="6807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直線矢印コネクタ 26">
              <a:extLst>
                <a:ext uri="{FF2B5EF4-FFF2-40B4-BE49-F238E27FC236}">
                  <a16:creationId xmlns:a16="http://schemas.microsoft.com/office/drawing/2014/main" id="{B84F7FB0-3729-DF3C-B511-0989CD541AB0}"/>
                </a:ext>
              </a:extLst>
            </p:cNvPr>
            <p:cNvCxnSpPr/>
            <p:nvPr/>
          </p:nvCxnSpPr>
          <p:spPr>
            <a:xfrm>
              <a:off x="7777602" y="1390650"/>
              <a:ext cx="0" cy="3708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テキスト ボックス 27">
              <a:extLst>
                <a:ext uri="{FF2B5EF4-FFF2-40B4-BE49-F238E27FC236}">
                  <a16:creationId xmlns:a16="http://schemas.microsoft.com/office/drawing/2014/main" id="{D2C2BE05-5A92-BDCA-7076-4FC4230C7E35}"/>
                </a:ext>
              </a:extLst>
            </p:cNvPr>
            <p:cNvSpPr txBox="1"/>
            <p:nvPr/>
          </p:nvSpPr>
          <p:spPr>
            <a:xfrm>
              <a:off x="7142892" y="1149195"/>
              <a:ext cx="826166" cy="373856"/>
            </a:xfrm>
            <a:prstGeom prst="rect">
              <a:avLst/>
            </a:prstGeom>
            <a:noFill/>
          </p:spPr>
          <p:txBody>
            <a:bodyPr wrap="square" rtlCol="0">
              <a:spAutoFit/>
            </a:bodyPr>
            <a:lstStyle/>
            <a:p>
              <a:pPr defTabSz="370332">
                <a:spcAft>
                  <a:spcPts val="600"/>
                </a:spcAft>
              </a:pPr>
              <a:r>
                <a:rPr kumimoji="1" lang="ja-JP" altLang="en-US" sz="1200" kern="1200">
                  <a:solidFill>
                    <a:schemeClr val="tx1"/>
                  </a:solidFill>
                  <a:latin typeface="+mn-lt"/>
                  <a:ea typeface="+mn-ea"/>
                  <a:cs typeface="+mn-cs"/>
                </a:rPr>
                <a:t>シリコン型太陽電池</a:t>
              </a:r>
              <a:endParaRPr kumimoji="1" lang="ja-JP" altLang="en-US" sz="1200"/>
            </a:p>
          </p:txBody>
        </p:sp>
        <p:cxnSp>
          <p:nvCxnSpPr>
            <p:cNvPr id="30" name="直線コネクタ 29">
              <a:extLst>
                <a:ext uri="{FF2B5EF4-FFF2-40B4-BE49-F238E27FC236}">
                  <a16:creationId xmlns:a16="http://schemas.microsoft.com/office/drawing/2014/main" id="{B5F706ED-C21E-70D4-72FF-F90274EC18AE}"/>
                </a:ext>
              </a:extLst>
            </p:cNvPr>
            <p:cNvCxnSpPr>
              <a:cxnSpLocks/>
            </p:cNvCxnSpPr>
            <p:nvPr/>
          </p:nvCxnSpPr>
          <p:spPr>
            <a:xfrm>
              <a:off x="7772990" y="1395422"/>
              <a:ext cx="584752" cy="0"/>
            </a:xfrm>
            <a:prstGeom prst="line">
              <a:avLst/>
            </a:prstGeom>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7ED19691-0C09-6DD4-B992-9F95AEB8DDEE}"/>
                </a:ext>
              </a:extLst>
            </p:cNvPr>
            <p:cNvSpPr txBox="1"/>
            <p:nvPr/>
          </p:nvSpPr>
          <p:spPr>
            <a:xfrm>
              <a:off x="8336168" y="1247235"/>
              <a:ext cx="1552730" cy="224314"/>
            </a:xfrm>
            <a:prstGeom prst="rect">
              <a:avLst/>
            </a:prstGeom>
            <a:noFill/>
          </p:spPr>
          <p:txBody>
            <a:bodyPr wrap="square" rtlCol="0">
              <a:spAutoFit/>
            </a:bodyPr>
            <a:lstStyle/>
            <a:p>
              <a:pPr defTabSz="370332">
                <a:spcAft>
                  <a:spcPts val="600"/>
                </a:spcAft>
              </a:pPr>
              <a:r>
                <a:rPr lang="ja-JP" altLang="en-US" sz="1200"/>
                <a:t>タンデム</a:t>
              </a:r>
              <a:r>
                <a:rPr kumimoji="1" lang="ja-JP" altLang="en-US" sz="1200" kern="1200">
                  <a:solidFill>
                    <a:schemeClr val="tx1"/>
                  </a:solidFill>
                  <a:latin typeface="+mn-lt"/>
                  <a:ea typeface="+mn-ea"/>
                  <a:cs typeface="+mn-cs"/>
                </a:rPr>
                <a:t>型太陽電池</a:t>
              </a:r>
              <a:endParaRPr kumimoji="1" lang="ja-JP" altLang="en-US" sz="1200"/>
            </a:p>
          </p:txBody>
        </p:sp>
      </p:grpSp>
      <p:sp>
        <p:nvSpPr>
          <p:cNvPr id="2" name="テキスト ボックス 1">
            <a:extLst>
              <a:ext uri="{FF2B5EF4-FFF2-40B4-BE49-F238E27FC236}">
                <a16:creationId xmlns:a16="http://schemas.microsoft.com/office/drawing/2014/main" id="{366BFD5D-BD93-4238-1E2B-469DB3B0BCB4}"/>
              </a:ext>
            </a:extLst>
          </p:cNvPr>
          <p:cNvSpPr txBox="1"/>
          <p:nvPr/>
        </p:nvSpPr>
        <p:spPr>
          <a:xfrm>
            <a:off x="9950245" y="6282813"/>
            <a:ext cx="2094271" cy="369332"/>
          </a:xfrm>
          <a:prstGeom prst="rect">
            <a:avLst/>
          </a:prstGeom>
          <a:noFill/>
        </p:spPr>
        <p:txBody>
          <a:bodyPr wrap="square" rtlCol="0">
            <a:spAutoFit/>
          </a:bodyPr>
          <a:lstStyle/>
          <a:p>
            <a:r>
              <a:rPr kumimoji="1" lang="en-US" altLang="ja-JP"/>
              <a:t>8221097 </a:t>
            </a:r>
            <a:r>
              <a:rPr kumimoji="1" lang="ja-JP" altLang="en-US"/>
              <a:t>丸島海渡</a:t>
            </a:r>
          </a:p>
        </p:txBody>
      </p:sp>
    </p:spTree>
    <p:extLst>
      <p:ext uri="{BB962C8B-B14F-4D97-AF65-F5344CB8AC3E}">
        <p14:creationId xmlns:p14="http://schemas.microsoft.com/office/powerpoint/2010/main" val="176583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88329" cy="1325563"/>
          </a:xfrm>
        </p:spPr>
        <p:txBody>
          <a:bodyPr>
            <a:normAutofit/>
          </a:bodyPr>
          <a:lstStyle/>
          <a:p>
            <a:r>
              <a:rPr lang="ja-JP" altLang="en-US"/>
              <a:t>シリコン・有機・タンデムの耐久性と効率比較</a:t>
            </a:r>
            <a:endParaRPr/>
          </a:p>
        </p:txBody>
      </p:sp>
      <p:graphicFrame>
        <p:nvGraphicFramePr>
          <p:cNvPr id="3" name="Chart 2"/>
          <p:cNvGraphicFramePr>
            <a:graphicFrameLocks noGrp="1"/>
          </p:cNvGraphicFramePr>
          <p:nvPr>
            <p:extLst>
              <p:ext uri="{D42A27DB-BD31-4B8C-83A1-F6EECF244321}">
                <p14:modId xmlns:p14="http://schemas.microsoft.com/office/powerpoint/2010/main" val="515162013"/>
              </p:ext>
            </p:extLst>
          </p:nvPr>
        </p:nvGraphicFramePr>
        <p:xfrm>
          <a:off x="2438400" y="1371599"/>
          <a:ext cx="7238035" cy="4774557"/>
        </p:xfrm>
        <a:graphic>
          <a:graphicData uri="http://schemas.openxmlformats.org/drawingml/2006/chart">
            <c:chart xmlns:c="http://schemas.openxmlformats.org/drawingml/2006/chart" xmlns:r="http://schemas.openxmlformats.org/officeDocument/2006/relationships" r:id="rId3"/>
          </a:graphicData>
        </a:graphic>
      </p:graphicFrame>
      <p:sp>
        <p:nvSpPr>
          <p:cNvPr id="4" name="テキスト ボックス 3">
            <a:extLst>
              <a:ext uri="{FF2B5EF4-FFF2-40B4-BE49-F238E27FC236}">
                <a16:creationId xmlns:a16="http://schemas.microsoft.com/office/drawing/2014/main" id="{E72FCCDC-BEC4-C55F-03DB-248388CDCFB7}"/>
              </a:ext>
            </a:extLst>
          </p:cNvPr>
          <p:cNvSpPr txBox="1"/>
          <p:nvPr/>
        </p:nvSpPr>
        <p:spPr>
          <a:xfrm>
            <a:off x="9950245" y="6282813"/>
            <a:ext cx="2094271" cy="369332"/>
          </a:xfrm>
          <a:prstGeom prst="rect">
            <a:avLst/>
          </a:prstGeom>
          <a:noFill/>
        </p:spPr>
        <p:txBody>
          <a:bodyPr wrap="square" rtlCol="0">
            <a:spAutoFit/>
          </a:bodyPr>
          <a:lstStyle/>
          <a:p>
            <a:r>
              <a:rPr kumimoji="1" lang="en-US" altLang="ja-JP"/>
              <a:t>8221097 </a:t>
            </a:r>
            <a:r>
              <a:rPr kumimoji="1" lang="ja-JP" altLang="en-US"/>
              <a:t>丸島海渡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FECDAD-933E-A87B-46F1-59F61D431F6B}"/>
              </a:ext>
            </a:extLst>
          </p:cNvPr>
          <p:cNvSpPr>
            <a:spLocks noGrp="1"/>
          </p:cNvSpPr>
          <p:nvPr>
            <p:ph type="title"/>
          </p:nvPr>
        </p:nvSpPr>
        <p:spPr/>
        <p:txBody>
          <a:bodyPr/>
          <a:lstStyle/>
          <a:p>
            <a:r>
              <a:rPr kumimoji="1" lang="ja-JP" altLang="en-US"/>
              <a:t>リサイクルについて</a:t>
            </a:r>
            <a:r>
              <a:rPr lang="ja-JP" altLang="en-US"/>
              <a:t> </a:t>
            </a:r>
            <a:endParaRPr kumimoji="1" lang="ja-JP" altLang="en-US"/>
          </a:p>
        </p:txBody>
      </p:sp>
      <p:graphicFrame>
        <p:nvGraphicFramePr>
          <p:cNvPr id="5" name="表 4">
            <a:extLst>
              <a:ext uri="{FF2B5EF4-FFF2-40B4-BE49-F238E27FC236}">
                <a16:creationId xmlns:a16="http://schemas.microsoft.com/office/drawing/2014/main" id="{7D5D9D9F-3F07-A66D-9F94-0D39669D330D}"/>
              </a:ext>
            </a:extLst>
          </p:cNvPr>
          <p:cNvGraphicFramePr>
            <a:graphicFrameLocks noGrp="1"/>
          </p:cNvGraphicFramePr>
          <p:nvPr>
            <p:extLst>
              <p:ext uri="{D42A27DB-BD31-4B8C-83A1-F6EECF244321}">
                <p14:modId xmlns:p14="http://schemas.microsoft.com/office/powerpoint/2010/main" val="1004549883"/>
              </p:ext>
            </p:extLst>
          </p:nvPr>
        </p:nvGraphicFramePr>
        <p:xfrm>
          <a:off x="297016" y="1604837"/>
          <a:ext cx="11747500" cy="483889"/>
        </p:xfrm>
        <a:graphic>
          <a:graphicData uri="http://schemas.openxmlformats.org/drawingml/2006/table">
            <a:tbl>
              <a:tblPr>
                <a:tableStyleId>{616DA210-FB5B-4158-B5E0-FEB733F419BA}</a:tableStyleId>
              </a:tblPr>
              <a:tblGrid>
                <a:gridCol w="1955800">
                  <a:extLst>
                    <a:ext uri="{9D8B030D-6E8A-4147-A177-3AD203B41FA5}">
                      <a16:colId xmlns:a16="http://schemas.microsoft.com/office/drawing/2014/main" val="2871036954"/>
                    </a:ext>
                  </a:extLst>
                </a:gridCol>
                <a:gridCol w="3111500">
                  <a:extLst>
                    <a:ext uri="{9D8B030D-6E8A-4147-A177-3AD203B41FA5}">
                      <a16:colId xmlns:a16="http://schemas.microsoft.com/office/drawing/2014/main" val="1133587283"/>
                    </a:ext>
                  </a:extLst>
                </a:gridCol>
                <a:gridCol w="3200400">
                  <a:extLst>
                    <a:ext uri="{9D8B030D-6E8A-4147-A177-3AD203B41FA5}">
                      <a16:colId xmlns:a16="http://schemas.microsoft.com/office/drawing/2014/main" val="1249743945"/>
                    </a:ext>
                  </a:extLst>
                </a:gridCol>
                <a:gridCol w="3479800">
                  <a:extLst>
                    <a:ext uri="{9D8B030D-6E8A-4147-A177-3AD203B41FA5}">
                      <a16:colId xmlns:a16="http://schemas.microsoft.com/office/drawing/2014/main" val="1595015209"/>
                    </a:ext>
                  </a:extLst>
                </a:gridCol>
              </a:tblGrid>
              <a:tr h="483889">
                <a:tc>
                  <a:txBody>
                    <a:bodyPr/>
                    <a:lstStyle/>
                    <a:p>
                      <a:pPr algn="just" rtl="0" fontAlgn="b"/>
                      <a:r>
                        <a:rPr lang="ja-JP" altLang="en-US" sz="2000">
                          <a:effectLst/>
                        </a:rPr>
                        <a:t>項目</a:t>
                      </a:r>
                      <a:endParaRPr lang="ja-JP" altLang="en-US" sz="2000">
                        <a:effectLst/>
                        <a:latin typeface="BIZ UDPゴシック" panose="020B0400000000000000" pitchFamily="50" charset="-128"/>
                        <a:ea typeface="BIZ UDPゴシック" panose="020B0400000000000000" pitchFamily="50" charset="-128"/>
                      </a:endParaRPr>
                    </a:p>
                  </a:txBody>
                  <a:tcPr marL="4445" marR="4445" marT="2963" marB="2963" anchor="ctr"/>
                </a:tc>
                <a:tc>
                  <a:txBody>
                    <a:bodyPr/>
                    <a:lstStyle/>
                    <a:p>
                      <a:pPr algn="just" rtl="0" fontAlgn="b"/>
                      <a:r>
                        <a:rPr lang="ja-JP" altLang="en-US" sz="2000">
                          <a:effectLst/>
                        </a:rPr>
                        <a:t>シリコン系 </a:t>
                      </a:r>
                      <a:r>
                        <a:rPr lang="en-US" altLang="ja-JP" sz="2000">
                          <a:effectLst/>
                        </a:rPr>
                        <a:t>(</a:t>
                      </a:r>
                      <a:r>
                        <a:rPr lang="en-US" sz="2000">
                          <a:effectLst/>
                        </a:rPr>
                        <a:t>c-Si)</a:t>
                      </a:r>
                      <a:endParaRPr lang="en-US" sz="2000">
                        <a:effectLst/>
                        <a:latin typeface="BIZ UDPゴシック" panose="020B0400000000000000" pitchFamily="50" charset="-128"/>
                        <a:ea typeface="BIZ UDPゴシック" panose="020B0400000000000000" pitchFamily="50" charset="-128"/>
                      </a:endParaRPr>
                    </a:p>
                  </a:txBody>
                  <a:tcPr marL="4445" marR="4445" marT="2963" marB="2963" anchor="ctr"/>
                </a:tc>
                <a:tc>
                  <a:txBody>
                    <a:bodyPr/>
                    <a:lstStyle/>
                    <a:p>
                      <a:pPr algn="just" rtl="0" fontAlgn="b"/>
                      <a:r>
                        <a:rPr lang="ja-JP" altLang="en-US" sz="2000">
                          <a:effectLst/>
                        </a:rPr>
                        <a:t>有機系 </a:t>
                      </a:r>
                      <a:r>
                        <a:rPr lang="en-US" altLang="ja-JP" sz="2000">
                          <a:effectLst/>
                        </a:rPr>
                        <a:t>(</a:t>
                      </a:r>
                      <a:r>
                        <a:rPr lang="en-US" sz="2000">
                          <a:effectLst/>
                        </a:rPr>
                        <a:t>OPV)</a:t>
                      </a:r>
                      <a:endParaRPr lang="en-US" sz="2000">
                        <a:effectLst/>
                        <a:latin typeface="BIZ UDPゴシック" panose="020B0400000000000000" pitchFamily="50" charset="-128"/>
                        <a:ea typeface="BIZ UDPゴシック" panose="020B0400000000000000" pitchFamily="50" charset="-128"/>
                      </a:endParaRPr>
                    </a:p>
                  </a:txBody>
                  <a:tcPr marL="4445" marR="4445" marT="2963" marB="2963" anchor="ctr"/>
                </a:tc>
                <a:tc>
                  <a:txBody>
                    <a:bodyPr/>
                    <a:lstStyle/>
                    <a:p>
                      <a:pPr algn="just" rtl="0" fontAlgn="b">
                        <a:buNone/>
                      </a:pPr>
                      <a:r>
                        <a:rPr lang="ja-JP" altLang="en-US" sz="2000">
                          <a:effectLst/>
                        </a:rPr>
                        <a:t>タンデム型 </a:t>
                      </a:r>
                      <a:r>
                        <a:rPr lang="en-US" altLang="ja-JP" sz="2000">
                          <a:effectLst/>
                        </a:rPr>
                        <a:t>(</a:t>
                      </a:r>
                      <a:r>
                        <a:rPr lang="ja-JP" altLang="en-US" sz="2000">
                          <a:effectLst/>
                        </a:rPr>
                        <a:t>ペロブスカイト</a:t>
                      </a:r>
                      <a:r>
                        <a:rPr lang="en-US" altLang="ja-JP" sz="2000">
                          <a:effectLst/>
                        </a:rPr>
                        <a:t>/Si)</a:t>
                      </a:r>
                      <a:endParaRPr lang="en-US" altLang="ja-JP" sz="2000">
                        <a:effectLst/>
                        <a:latin typeface="BIZ UDPゴシック" panose="020B0400000000000000" pitchFamily="50" charset="-128"/>
                        <a:ea typeface="BIZ UDPゴシック" panose="020B0400000000000000" pitchFamily="50" charset="-128"/>
                      </a:endParaRPr>
                    </a:p>
                  </a:txBody>
                  <a:tcPr marL="0" marR="0" marT="2963" marB="2963" anchor="ctr"/>
                </a:tc>
                <a:extLst>
                  <a:ext uri="{0D108BD9-81ED-4DB2-BD59-A6C34878D82A}">
                    <a16:rowId xmlns:a16="http://schemas.microsoft.com/office/drawing/2014/main" val="3408155438"/>
                  </a:ext>
                </a:extLst>
              </a:tr>
            </a:tbl>
          </a:graphicData>
        </a:graphic>
      </p:graphicFrame>
      <p:sp>
        <p:nvSpPr>
          <p:cNvPr id="6" name="テキスト ボックス 5">
            <a:extLst>
              <a:ext uri="{FF2B5EF4-FFF2-40B4-BE49-F238E27FC236}">
                <a16:creationId xmlns:a16="http://schemas.microsoft.com/office/drawing/2014/main" id="{66D52C58-E241-9652-D09D-6009D0BC4EBA}"/>
              </a:ext>
            </a:extLst>
          </p:cNvPr>
          <p:cNvSpPr txBox="1"/>
          <p:nvPr/>
        </p:nvSpPr>
        <p:spPr>
          <a:xfrm>
            <a:off x="9950245" y="6282813"/>
            <a:ext cx="2094271" cy="369332"/>
          </a:xfrm>
          <a:prstGeom prst="rect">
            <a:avLst/>
          </a:prstGeom>
          <a:noFill/>
        </p:spPr>
        <p:txBody>
          <a:bodyPr wrap="square" rtlCol="0">
            <a:spAutoFit/>
          </a:bodyPr>
          <a:lstStyle/>
          <a:p>
            <a:r>
              <a:rPr kumimoji="1" lang="en-US" altLang="ja-JP"/>
              <a:t>8221097 </a:t>
            </a:r>
            <a:r>
              <a:rPr kumimoji="1" lang="ja-JP" altLang="en-US"/>
              <a:t>丸島海渡</a:t>
            </a:r>
          </a:p>
        </p:txBody>
      </p:sp>
      <p:graphicFrame>
        <p:nvGraphicFramePr>
          <p:cNvPr id="7" name="表 6">
            <a:extLst>
              <a:ext uri="{FF2B5EF4-FFF2-40B4-BE49-F238E27FC236}">
                <a16:creationId xmlns:a16="http://schemas.microsoft.com/office/drawing/2014/main" id="{276A6B0F-DA7D-7403-05BF-210A0FB24661}"/>
              </a:ext>
            </a:extLst>
          </p:cNvPr>
          <p:cNvGraphicFramePr>
            <a:graphicFrameLocks noGrp="1"/>
          </p:cNvGraphicFramePr>
          <p:nvPr>
            <p:extLst>
              <p:ext uri="{D42A27DB-BD31-4B8C-83A1-F6EECF244321}">
                <p14:modId xmlns:p14="http://schemas.microsoft.com/office/powerpoint/2010/main" val="2058510341"/>
              </p:ext>
            </p:extLst>
          </p:nvPr>
        </p:nvGraphicFramePr>
        <p:xfrm>
          <a:off x="297016" y="4101032"/>
          <a:ext cx="11747500" cy="2012306"/>
        </p:xfrm>
        <a:graphic>
          <a:graphicData uri="http://schemas.openxmlformats.org/drawingml/2006/table">
            <a:tbl>
              <a:tblPr>
                <a:tableStyleId>{616DA210-FB5B-4158-B5E0-FEB733F419BA}</a:tableStyleId>
              </a:tblPr>
              <a:tblGrid>
                <a:gridCol w="1955800">
                  <a:extLst>
                    <a:ext uri="{9D8B030D-6E8A-4147-A177-3AD203B41FA5}">
                      <a16:colId xmlns:a16="http://schemas.microsoft.com/office/drawing/2014/main" val="950207975"/>
                    </a:ext>
                  </a:extLst>
                </a:gridCol>
                <a:gridCol w="3111500">
                  <a:extLst>
                    <a:ext uri="{9D8B030D-6E8A-4147-A177-3AD203B41FA5}">
                      <a16:colId xmlns:a16="http://schemas.microsoft.com/office/drawing/2014/main" val="1463773728"/>
                    </a:ext>
                  </a:extLst>
                </a:gridCol>
                <a:gridCol w="3200400">
                  <a:extLst>
                    <a:ext uri="{9D8B030D-6E8A-4147-A177-3AD203B41FA5}">
                      <a16:colId xmlns:a16="http://schemas.microsoft.com/office/drawing/2014/main" val="3441998913"/>
                    </a:ext>
                  </a:extLst>
                </a:gridCol>
                <a:gridCol w="3479800">
                  <a:extLst>
                    <a:ext uri="{9D8B030D-6E8A-4147-A177-3AD203B41FA5}">
                      <a16:colId xmlns:a16="http://schemas.microsoft.com/office/drawing/2014/main" val="3140096108"/>
                    </a:ext>
                  </a:extLst>
                </a:gridCol>
              </a:tblGrid>
              <a:tr h="2012306">
                <a:tc>
                  <a:txBody>
                    <a:bodyPr/>
                    <a:lstStyle/>
                    <a:p>
                      <a:pPr algn="just" rtl="0" fontAlgn="b"/>
                      <a:r>
                        <a:rPr lang="ja-JP" altLang="en-US" sz="2000">
                          <a:effectLst/>
                        </a:rPr>
                        <a:t>主な構造と材料</a:t>
                      </a:r>
                      <a:endParaRPr lang="ja-JP" altLang="en-US" sz="2000">
                        <a:effectLst/>
                        <a:latin typeface="BIZ UDPゴシック" panose="020B0400000000000000" pitchFamily="50" charset="-128"/>
                        <a:ea typeface="BIZ UDPゴシック" panose="020B0400000000000000" pitchFamily="50" charset="-128"/>
                      </a:endParaRPr>
                    </a:p>
                  </a:txBody>
                  <a:tcPr marL="4445" marR="4445" marT="2963" marB="2963" anchor="ctr"/>
                </a:tc>
                <a:tc>
                  <a:txBody>
                    <a:bodyPr/>
                    <a:lstStyle/>
                    <a:p>
                      <a:pPr marL="342900" indent="-342900" algn="just" rtl="0" fontAlgn="b">
                        <a:buFont typeface="Arial" panose="020B0604020202020204" pitchFamily="34" charset="0"/>
                        <a:buChar char="•"/>
                      </a:pPr>
                      <a:r>
                        <a:rPr lang="ja-JP" altLang="en-US" sz="2000">
                          <a:effectLst/>
                        </a:rPr>
                        <a:t>ガラス</a:t>
                      </a:r>
                      <a:endParaRPr lang="en-US" altLang="ja-JP" sz="2000">
                        <a:effectLst/>
                      </a:endParaRPr>
                    </a:p>
                    <a:p>
                      <a:pPr marL="342900" indent="-342900" algn="just" rtl="0" fontAlgn="b">
                        <a:buFont typeface="Arial" panose="020B0604020202020204" pitchFamily="34" charset="0"/>
                        <a:buChar char="•"/>
                      </a:pPr>
                      <a:r>
                        <a:rPr lang="ja-JP" altLang="en-US" sz="2000">
                          <a:effectLst/>
                        </a:rPr>
                        <a:t>アルミフレーム</a:t>
                      </a:r>
                      <a:endParaRPr lang="en-US" altLang="ja-JP" sz="2000">
                        <a:effectLst/>
                      </a:endParaRPr>
                    </a:p>
                    <a:p>
                      <a:pPr marL="342900" indent="-342900" algn="just" rtl="0" fontAlgn="b">
                        <a:buFont typeface="Arial" panose="020B0604020202020204" pitchFamily="34" charset="0"/>
                        <a:buChar char="•"/>
                      </a:pPr>
                      <a:r>
                        <a:rPr lang="en-US" altLang="ja-JP" sz="2000">
                          <a:effectLst/>
                        </a:rPr>
                        <a:t>EVA</a:t>
                      </a:r>
                      <a:r>
                        <a:rPr lang="ja-JP" altLang="en-US" sz="2000">
                          <a:effectLst/>
                        </a:rPr>
                        <a:t>樹脂（封止材）</a:t>
                      </a:r>
                      <a:endParaRPr lang="en-US" altLang="ja-JP" sz="2000">
                        <a:effectLst/>
                      </a:endParaRPr>
                    </a:p>
                    <a:p>
                      <a:pPr marL="342900" indent="-342900" algn="just" rtl="0" fontAlgn="b">
                        <a:buFont typeface="Arial" panose="020B0604020202020204" pitchFamily="34" charset="0"/>
                        <a:buChar char="•"/>
                      </a:pPr>
                      <a:r>
                        <a:rPr lang="ja-JP" altLang="en-US" sz="2000">
                          <a:effectLst/>
                        </a:rPr>
                        <a:t>シリコンウェハー</a:t>
                      </a:r>
                      <a:endParaRPr lang="en-US" altLang="ja-JP" sz="2000">
                        <a:effectLst/>
                      </a:endParaRPr>
                    </a:p>
                    <a:p>
                      <a:pPr marL="342900" indent="-342900" algn="just" rtl="0" fontAlgn="b">
                        <a:buFont typeface="Arial" panose="020B0604020202020204" pitchFamily="34" charset="0"/>
                        <a:buChar char="•"/>
                      </a:pPr>
                      <a:r>
                        <a:rPr lang="ja-JP" altLang="en-US" sz="2000">
                          <a:effectLst/>
                        </a:rPr>
                        <a:t>銅、銀（電極）</a:t>
                      </a:r>
                      <a:endParaRPr lang="en-US" altLang="ja-JP" sz="2000">
                        <a:effectLst/>
                      </a:endParaRPr>
                    </a:p>
                    <a:p>
                      <a:pPr marL="342900" indent="-342900" algn="just" rtl="0" fontAlgn="b">
                        <a:buFont typeface="Arial" panose="020B0604020202020204" pitchFamily="34" charset="0"/>
                        <a:buChar char="•"/>
                      </a:pPr>
                      <a:r>
                        <a:rPr lang="ja-JP" altLang="en-US" sz="2000">
                          <a:effectLst/>
                        </a:rPr>
                        <a:t>バックシート</a:t>
                      </a:r>
                      <a:endParaRPr lang="ja-JP" altLang="en-US" sz="2000">
                        <a:effectLst/>
                        <a:latin typeface="BIZ UDPゴシック" panose="020B0400000000000000" pitchFamily="50" charset="-128"/>
                        <a:ea typeface="BIZ UDPゴシック" panose="020B0400000000000000" pitchFamily="50" charset="-128"/>
                      </a:endParaRPr>
                    </a:p>
                  </a:txBody>
                  <a:tcPr marL="4445" marR="4445" marT="2963" marB="2963" anchor="ctr"/>
                </a:tc>
                <a:tc>
                  <a:txBody>
                    <a:bodyPr/>
                    <a:lstStyle/>
                    <a:p>
                      <a:pPr marL="342900" indent="-342900" algn="just" rtl="0" fontAlgn="b">
                        <a:buFont typeface="Arial" panose="020B0604020202020204" pitchFamily="34" charset="0"/>
                        <a:buChar char="•"/>
                      </a:pPr>
                      <a:r>
                        <a:rPr lang="ja-JP" altLang="en-US" sz="2000">
                          <a:effectLst/>
                        </a:rPr>
                        <a:t>プラスチック基板 </a:t>
                      </a:r>
                      <a:r>
                        <a:rPr lang="en-US" altLang="ja-JP" sz="2000">
                          <a:effectLst/>
                        </a:rPr>
                        <a:t>(PET</a:t>
                      </a:r>
                      <a:r>
                        <a:rPr lang="ja-JP" altLang="en-US" sz="2000">
                          <a:effectLst/>
                        </a:rPr>
                        <a:t>等</a:t>
                      </a:r>
                      <a:r>
                        <a:rPr lang="en-US" altLang="ja-JP" sz="2000">
                          <a:effectLst/>
                        </a:rPr>
                        <a:t>)</a:t>
                      </a:r>
                    </a:p>
                    <a:p>
                      <a:pPr marL="342900" indent="-342900" algn="just" rtl="0" fontAlgn="b">
                        <a:buFont typeface="Arial" panose="020B0604020202020204" pitchFamily="34" charset="0"/>
                        <a:buChar char="•"/>
                      </a:pPr>
                      <a:r>
                        <a:rPr lang="ja-JP" altLang="en-US" sz="2000">
                          <a:effectLst/>
                        </a:rPr>
                        <a:t>有機半導体ポリマー</a:t>
                      </a:r>
                      <a:endParaRPr lang="en-US" altLang="ja-JP" sz="2000">
                        <a:effectLst/>
                      </a:endParaRPr>
                    </a:p>
                    <a:p>
                      <a:pPr marL="342900" indent="-342900" algn="just" rtl="0" fontAlgn="b">
                        <a:buFont typeface="Arial" panose="020B0604020202020204" pitchFamily="34" charset="0"/>
                        <a:buChar char="•"/>
                      </a:pPr>
                      <a:r>
                        <a:rPr lang="ja-JP" altLang="en-US" sz="2000">
                          <a:effectLst/>
                        </a:rPr>
                        <a:t>透明電極 </a:t>
                      </a:r>
                      <a:r>
                        <a:rPr lang="en-US" altLang="ja-JP" sz="2000">
                          <a:effectLst/>
                        </a:rPr>
                        <a:t>(ITO)</a:t>
                      </a:r>
                    </a:p>
                    <a:p>
                      <a:pPr marL="342900" indent="-342900" algn="just" rtl="0" fontAlgn="b">
                        <a:buFont typeface="Arial" panose="020B0604020202020204" pitchFamily="34" charset="0"/>
                        <a:buChar char="•"/>
                      </a:pPr>
                      <a:r>
                        <a:rPr lang="ja-JP" altLang="en-US" sz="2000">
                          <a:effectLst/>
                        </a:rPr>
                        <a:t>銀、アルミニウム（電極）</a:t>
                      </a:r>
                      <a:endParaRPr lang="ja-JP" altLang="en-US" sz="2000">
                        <a:effectLst/>
                        <a:latin typeface="BIZ UDPゴシック" panose="020B0400000000000000" pitchFamily="50" charset="-128"/>
                        <a:ea typeface="BIZ UDPゴシック" panose="020B0400000000000000" pitchFamily="50" charset="-128"/>
                      </a:endParaRPr>
                    </a:p>
                  </a:txBody>
                  <a:tcPr marL="4445" marR="4445" marT="2963" marB="2963" anchor="ctr"/>
                </a:tc>
                <a:tc>
                  <a:txBody>
                    <a:bodyPr/>
                    <a:lstStyle/>
                    <a:p>
                      <a:pPr marL="342900" indent="-342900" algn="just" rtl="0" fontAlgn="b">
                        <a:buFont typeface="Arial" panose="020B0604020202020204" pitchFamily="34" charset="0"/>
                        <a:buChar char="•"/>
                      </a:pPr>
                      <a:r>
                        <a:rPr lang="ja-JP" altLang="en-US" sz="2000">
                          <a:effectLst/>
                        </a:rPr>
                        <a:t>（上部セル）ペロブスカイト層（鉛、ヨウ素等）</a:t>
                      </a:r>
                      <a:endParaRPr lang="en-US" altLang="ja-JP" sz="2000">
                        <a:effectLst/>
                      </a:endParaRPr>
                    </a:p>
                    <a:p>
                      <a:pPr marL="342900" indent="-342900" algn="just" rtl="0" fontAlgn="b">
                        <a:buFont typeface="Arial" panose="020B0604020202020204" pitchFamily="34" charset="0"/>
                        <a:buChar char="•"/>
                      </a:pPr>
                      <a:r>
                        <a:rPr lang="ja-JP" altLang="en-US" sz="2000">
                          <a:effectLst/>
                        </a:rPr>
                        <a:t>（下部セル）シリコンウェハー</a:t>
                      </a:r>
                      <a:endParaRPr lang="en-US" altLang="ja-JP" sz="2000">
                        <a:effectLst/>
                      </a:endParaRPr>
                    </a:p>
                    <a:p>
                      <a:pPr marL="342900" indent="-342900" algn="just" rtl="0" fontAlgn="b">
                        <a:buFont typeface="Arial" panose="020B0604020202020204" pitchFamily="34" charset="0"/>
                        <a:buChar char="•"/>
                      </a:pPr>
                      <a:r>
                        <a:rPr lang="ja-JP" altLang="en-US" sz="2000">
                          <a:effectLst/>
                        </a:rPr>
                        <a:t>その他はシリコン系と類似</a:t>
                      </a:r>
                      <a:endParaRPr lang="ja-JP" altLang="en-US" sz="2000">
                        <a:effectLst/>
                        <a:latin typeface="BIZ UDPゴシック" panose="020B0400000000000000" pitchFamily="50" charset="-128"/>
                        <a:ea typeface="BIZ UDPゴシック" panose="020B0400000000000000" pitchFamily="50" charset="-128"/>
                      </a:endParaRPr>
                    </a:p>
                  </a:txBody>
                  <a:tcPr marL="0" marR="0" marT="2963" marB="2963" anchor="ctr"/>
                </a:tc>
                <a:extLst>
                  <a:ext uri="{0D108BD9-81ED-4DB2-BD59-A6C34878D82A}">
                    <a16:rowId xmlns:a16="http://schemas.microsoft.com/office/drawing/2014/main" val="4273970081"/>
                  </a:ext>
                </a:extLst>
              </a:tr>
            </a:tbl>
          </a:graphicData>
        </a:graphic>
      </p:graphicFrame>
      <p:graphicFrame>
        <p:nvGraphicFramePr>
          <p:cNvPr id="8" name="表 7">
            <a:extLst>
              <a:ext uri="{FF2B5EF4-FFF2-40B4-BE49-F238E27FC236}">
                <a16:creationId xmlns:a16="http://schemas.microsoft.com/office/drawing/2014/main" id="{CAD35BAE-115E-AF78-C4C5-F8BD549CBAFA}"/>
              </a:ext>
            </a:extLst>
          </p:cNvPr>
          <p:cNvGraphicFramePr>
            <a:graphicFrameLocks noGrp="1"/>
          </p:cNvGraphicFramePr>
          <p:nvPr>
            <p:extLst>
              <p:ext uri="{D42A27DB-BD31-4B8C-83A1-F6EECF244321}">
                <p14:modId xmlns:p14="http://schemas.microsoft.com/office/powerpoint/2010/main" val="2447078403"/>
              </p:ext>
            </p:extLst>
          </p:nvPr>
        </p:nvGraphicFramePr>
        <p:xfrm>
          <a:off x="297016" y="2088726"/>
          <a:ext cx="11747500" cy="2012306"/>
        </p:xfrm>
        <a:graphic>
          <a:graphicData uri="http://schemas.openxmlformats.org/drawingml/2006/table">
            <a:tbl>
              <a:tblPr>
                <a:tableStyleId>{616DA210-FB5B-4158-B5E0-FEB733F419BA}</a:tableStyleId>
              </a:tblPr>
              <a:tblGrid>
                <a:gridCol w="1955800">
                  <a:extLst>
                    <a:ext uri="{9D8B030D-6E8A-4147-A177-3AD203B41FA5}">
                      <a16:colId xmlns:a16="http://schemas.microsoft.com/office/drawing/2014/main" val="71007025"/>
                    </a:ext>
                  </a:extLst>
                </a:gridCol>
                <a:gridCol w="3111500">
                  <a:extLst>
                    <a:ext uri="{9D8B030D-6E8A-4147-A177-3AD203B41FA5}">
                      <a16:colId xmlns:a16="http://schemas.microsoft.com/office/drawing/2014/main" val="1037327929"/>
                    </a:ext>
                  </a:extLst>
                </a:gridCol>
                <a:gridCol w="3200400">
                  <a:extLst>
                    <a:ext uri="{9D8B030D-6E8A-4147-A177-3AD203B41FA5}">
                      <a16:colId xmlns:a16="http://schemas.microsoft.com/office/drawing/2014/main" val="2134570951"/>
                    </a:ext>
                  </a:extLst>
                </a:gridCol>
                <a:gridCol w="3479800">
                  <a:extLst>
                    <a:ext uri="{9D8B030D-6E8A-4147-A177-3AD203B41FA5}">
                      <a16:colId xmlns:a16="http://schemas.microsoft.com/office/drawing/2014/main" val="3961284752"/>
                    </a:ext>
                  </a:extLst>
                </a:gridCol>
              </a:tblGrid>
              <a:tr h="2012306">
                <a:tc>
                  <a:txBody>
                    <a:bodyPr/>
                    <a:lstStyle/>
                    <a:p>
                      <a:pPr algn="just" rtl="0" fontAlgn="b"/>
                      <a:r>
                        <a:rPr lang="ja-JP" altLang="en-US" sz="2000">
                          <a:effectLst/>
                        </a:rPr>
                        <a:t>リサイクルの成熟度</a:t>
                      </a:r>
                      <a:endParaRPr lang="ja-JP" altLang="en-US" sz="2000">
                        <a:effectLst/>
                        <a:latin typeface="BIZ UDPゴシック" panose="020B0400000000000000" pitchFamily="50" charset="-128"/>
                        <a:ea typeface="BIZ UDPゴシック" panose="020B0400000000000000" pitchFamily="50" charset="-128"/>
                      </a:endParaRPr>
                    </a:p>
                  </a:txBody>
                  <a:tcPr marL="4445" marR="4445" marT="2963" marB="2963" anchor="ctr"/>
                </a:tc>
                <a:tc>
                  <a:txBody>
                    <a:bodyPr/>
                    <a:lstStyle/>
                    <a:p>
                      <a:pPr marL="342900" indent="-342900" algn="just" rtl="0" fontAlgn="b">
                        <a:buFont typeface="Arial" panose="020B0604020202020204" pitchFamily="34" charset="0"/>
                        <a:buChar char="•"/>
                      </a:pPr>
                      <a:r>
                        <a:rPr lang="ja-JP" altLang="en-US" sz="2000">
                          <a:effectLst/>
                        </a:rPr>
                        <a:t>確立期</a:t>
                      </a:r>
                      <a:endParaRPr lang="en-US" altLang="ja-JP" sz="2000">
                        <a:effectLst/>
                      </a:endParaRPr>
                    </a:p>
                    <a:p>
                      <a:pPr marL="342900" indent="-342900" algn="just" rtl="0" fontAlgn="b">
                        <a:buFont typeface="Arial" panose="020B0604020202020204" pitchFamily="34" charset="0"/>
                        <a:buChar char="•"/>
                      </a:pPr>
                      <a:r>
                        <a:rPr lang="ja-JP" altLang="en-US" sz="2000">
                          <a:effectLst/>
                        </a:rPr>
                        <a:t>最も普及しており、リサイクル事業者も存在する</a:t>
                      </a:r>
                      <a:endParaRPr lang="en-US" altLang="ja-JP" sz="2000">
                        <a:effectLst/>
                      </a:endParaRPr>
                    </a:p>
                    <a:p>
                      <a:pPr marL="342900" indent="-342900" algn="just" rtl="0" fontAlgn="b">
                        <a:buFont typeface="Arial" panose="020B0604020202020204" pitchFamily="34" charset="0"/>
                        <a:buChar char="•"/>
                      </a:pPr>
                      <a:r>
                        <a:rPr lang="ja-JP" altLang="en-US" sz="2000">
                          <a:effectLst/>
                        </a:rPr>
                        <a:t>高純度な材料回収には課題が多い。</a:t>
                      </a:r>
                      <a:endParaRPr lang="ja-JP" altLang="en-US" sz="2000">
                        <a:effectLst/>
                        <a:latin typeface="BIZ UDPゴシック" panose="020B0400000000000000" pitchFamily="50" charset="-128"/>
                        <a:ea typeface="BIZ UDPゴシック" panose="020B0400000000000000" pitchFamily="50" charset="-128"/>
                      </a:endParaRPr>
                    </a:p>
                  </a:txBody>
                  <a:tcPr marL="4445" marR="4445" marT="2963" marB="2963" anchor="ctr"/>
                </a:tc>
                <a:tc>
                  <a:txBody>
                    <a:bodyPr/>
                    <a:lstStyle/>
                    <a:p>
                      <a:pPr marL="342900" indent="-342900" algn="just" rtl="0" fontAlgn="b">
                        <a:buFont typeface="Arial" panose="020B0604020202020204" pitchFamily="34" charset="0"/>
                        <a:buChar char="•"/>
                      </a:pPr>
                      <a:r>
                        <a:rPr lang="ja-JP" altLang="en-US" sz="2000">
                          <a:effectLst/>
                        </a:rPr>
                        <a:t>研究開発段階</a:t>
                      </a:r>
                      <a:endParaRPr lang="en-US" altLang="ja-JP" sz="2000">
                        <a:effectLst/>
                      </a:endParaRPr>
                    </a:p>
                    <a:p>
                      <a:pPr marL="342900" indent="-342900" algn="just" rtl="0" fontAlgn="b">
                        <a:buFont typeface="Arial" panose="020B0604020202020204" pitchFamily="34" charset="0"/>
                        <a:buChar char="•"/>
                      </a:pPr>
                      <a:r>
                        <a:rPr lang="ja-JP" altLang="en-US" sz="2000">
                          <a:effectLst/>
                        </a:rPr>
                        <a:t>まだ市場にほとんど存在しない</a:t>
                      </a:r>
                      <a:endParaRPr lang="en-US" altLang="ja-JP" sz="2000">
                        <a:effectLst/>
                      </a:endParaRPr>
                    </a:p>
                    <a:p>
                      <a:pPr marL="342900" indent="-342900" algn="just" rtl="0" fontAlgn="b">
                        <a:buFont typeface="Arial" panose="020B0604020202020204" pitchFamily="34" charset="0"/>
                        <a:buChar char="•"/>
                      </a:pPr>
                      <a:r>
                        <a:rPr lang="ja-JP" altLang="en-US" sz="2000">
                          <a:effectLst/>
                        </a:rPr>
                        <a:t>リサイクル方法は主に研究室レベルで模索されている。</a:t>
                      </a:r>
                      <a:endParaRPr lang="ja-JP" altLang="en-US" sz="2000">
                        <a:effectLst/>
                        <a:latin typeface="BIZ UDPゴシック" panose="020B0400000000000000" pitchFamily="50" charset="-128"/>
                        <a:ea typeface="BIZ UDPゴシック" panose="020B0400000000000000" pitchFamily="50" charset="-128"/>
                      </a:endParaRPr>
                    </a:p>
                  </a:txBody>
                  <a:tcPr marL="4445" marR="4445" marT="2963" marB="2963" anchor="ctr"/>
                </a:tc>
                <a:tc>
                  <a:txBody>
                    <a:bodyPr/>
                    <a:lstStyle/>
                    <a:p>
                      <a:pPr marL="342900" indent="-342900" algn="just" rtl="0" fontAlgn="b">
                        <a:buFont typeface="Arial" panose="020B0604020202020204" pitchFamily="34" charset="0"/>
                        <a:buChar char="•"/>
                      </a:pPr>
                      <a:r>
                        <a:rPr lang="ja-JP" altLang="en-US" sz="2000">
                          <a:effectLst/>
                        </a:rPr>
                        <a:t>研究開発段階 実用化前</a:t>
                      </a:r>
                      <a:endParaRPr lang="en-US" altLang="ja-JP" sz="2000">
                        <a:effectLst/>
                      </a:endParaRPr>
                    </a:p>
                    <a:p>
                      <a:pPr marL="342900" indent="-342900" algn="just" rtl="0" fontAlgn="b">
                        <a:buFont typeface="Arial" panose="020B0604020202020204" pitchFamily="34" charset="0"/>
                        <a:buChar char="•"/>
                      </a:pPr>
                      <a:r>
                        <a:rPr lang="ja-JP" altLang="en-US" sz="2000">
                          <a:effectLst/>
                        </a:rPr>
                        <a:t>毒性物質を含むため、設計段階からリサイクルを考慮する必要がある。</a:t>
                      </a:r>
                      <a:endParaRPr lang="ja-JP" altLang="en-US" sz="2000">
                        <a:effectLst/>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1433084946"/>
                  </a:ext>
                </a:extLst>
              </a:tr>
            </a:tbl>
          </a:graphicData>
        </a:graphic>
      </p:graphicFrame>
    </p:spTree>
    <p:extLst>
      <p:ext uri="{BB962C8B-B14F-4D97-AF65-F5344CB8AC3E}">
        <p14:creationId xmlns:p14="http://schemas.microsoft.com/office/powerpoint/2010/main" val="345504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3AF93-12D9-C1B0-B784-E1434CAC50ED}"/>
              </a:ext>
            </a:extLst>
          </p:cNvPr>
          <p:cNvSpPr>
            <a:spLocks noGrp="1"/>
          </p:cNvSpPr>
          <p:nvPr>
            <p:ph type="title"/>
          </p:nvPr>
        </p:nvSpPr>
        <p:spPr>
          <a:xfrm>
            <a:off x="838200" y="113697"/>
            <a:ext cx="10515600" cy="1325563"/>
          </a:xfrm>
        </p:spPr>
        <p:txBody>
          <a:bodyPr/>
          <a:lstStyle/>
          <a:p>
            <a:r>
              <a:rPr kumimoji="1" lang="ja-JP" altLang="en-US"/>
              <a:t>リサイクルのポイント</a:t>
            </a:r>
          </a:p>
        </p:txBody>
      </p:sp>
      <p:graphicFrame>
        <p:nvGraphicFramePr>
          <p:cNvPr id="3" name="表 2">
            <a:extLst>
              <a:ext uri="{FF2B5EF4-FFF2-40B4-BE49-F238E27FC236}">
                <a16:creationId xmlns:a16="http://schemas.microsoft.com/office/drawing/2014/main" id="{2E4B6AA5-C0D4-510D-6B8C-827C464141AE}"/>
              </a:ext>
            </a:extLst>
          </p:cNvPr>
          <p:cNvGraphicFramePr>
            <a:graphicFrameLocks noGrp="1"/>
          </p:cNvGraphicFramePr>
          <p:nvPr>
            <p:extLst>
              <p:ext uri="{D42A27DB-BD31-4B8C-83A1-F6EECF244321}">
                <p14:modId xmlns:p14="http://schemas.microsoft.com/office/powerpoint/2010/main" val="2161572252"/>
              </p:ext>
            </p:extLst>
          </p:nvPr>
        </p:nvGraphicFramePr>
        <p:xfrm>
          <a:off x="838200" y="1439260"/>
          <a:ext cx="1879600" cy="4948840"/>
        </p:xfrm>
        <a:graphic>
          <a:graphicData uri="http://schemas.openxmlformats.org/drawingml/2006/table">
            <a:tbl>
              <a:tblPr>
                <a:tableStyleId>{616DA210-FB5B-4158-B5E0-FEB733F419BA}</a:tableStyleId>
              </a:tblPr>
              <a:tblGrid>
                <a:gridCol w="1879600">
                  <a:extLst>
                    <a:ext uri="{9D8B030D-6E8A-4147-A177-3AD203B41FA5}">
                      <a16:colId xmlns:a16="http://schemas.microsoft.com/office/drawing/2014/main" val="1445961322"/>
                    </a:ext>
                  </a:extLst>
                </a:gridCol>
              </a:tblGrid>
              <a:tr h="389540">
                <a:tc>
                  <a:txBody>
                    <a:bodyPr/>
                    <a:lstStyle/>
                    <a:p>
                      <a:pPr rtl="0" fontAlgn="b"/>
                      <a:r>
                        <a:rPr lang="ja-JP" altLang="en-US" sz="2400">
                          <a:effectLst/>
                        </a:rPr>
                        <a:t>技術</a:t>
                      </a:r>
                    </a:p>
                  </a:txBody>
                  <a:tcPr marL="10907" marR="10907" marT="7272" marB="7272" anchor="ctr"/>
                </a:tc>
                <a:extLst>
                  <a:ext uri="{0D108BD9-81ED-4DB2-BD59-A6C34878D82A}">
                    <a16:rowId xmlns:a16="http://schemas.microsoft.com/office/drawing/2014/main" val="3027925424"/>
                  </a:ext>
                </a:extLst>
              </a:tr>
              <a:tr h="1536700">
                <a:tc>
                  <a:txBody>
                    <a:bodyPr/>
                    <a:lstStyle/>
                    <a:p>
                      <a:pPr rtl="0" fontAlgn="b"/>
                      <a:r>
                        <a:rPr lang="ja-JP" altLang="en-US" sz="2400">
                          <a:effectLst/>
                        </a:rPr>
                        <a:t>シリコン系</a:t>
                      </a:r>
                    </a:p>
                  </a:txBody>
                  <a:tcPr marL="10907" marR="10907" marT="7272" marB="7272" anchor="ctr"/>
                </a:tc>
                <a:extLst>
                  <a:ext uri="{0D108BD9-81ED-4DB2-BD59-A6C34878D82A}">
                    <a16:rowId xmlns:a16="http://schemas.microsoft.com/office/drawing/2014/main" val="3847756642"/>
                  </a:ext>
                </a:extLst>
              </a:tr>
              <a:tr h="1511300">
                <a:tc>
                  <a:txBody>
                    <a:bodyPr/>
                    <a:lstStyle/>
                    <a:p>
                      <a:pPr rtl="0" fontAlgn="b"/>
                      <a:r>
                        <a:rPr lang="ja-JP" altLang="en-US" sz="2400">
                          <a:effectLst/>
                        </a:rPr>
                        <a:t>有機系</a:t>
                      </a:r>
                    </a:p>
                  </a:txBody>
                  <a:tcPr marL="10907" marR="10907" marT="7272" marB="7272" anchor="ctr"/>
                </a:tc>
                <a:extLst>
                  <a:ext uri="{0D108BD9-81ED-4DB2-BD59-A6C34878D82A}">
                    <a16:rowId xmlns:a16="http://schemas.microsoft.com/office/drawing/2014/main" val="3987496957"/>
                  </a:ext>
                </a:extLst>
              </a:tr>
              <a:tr h="1511300">
                <a:tc>
                  <a:txBody>
                    <a:bodyPr/>
                    <a:lstStyle/>
                    <a:p>
                      <a:pPr rtl="0" fontAlgn="b"/>
                      <a:r>
                        <a:rPr lang="ja-JP" altLang="en-US" sz="2400">
                          <a:effectLst/>
                        </a:rPr>
                        <a:t>タンデム型</a:t>
                      </a:r>
                    </a:p>
                  </a:txBody>
                  <a:tcPr marL="10907" marR="10907" marT="7272" marB="7272" anchor="ctr"/>
                </a:tc>
                <a:extLst>
                  <a:ext uri="{0D108BD9-81ED-4DB2-BD59-A6C34878D82A}">
                    <a16:rowId xmlns:a16="http://schemas.microsoft.com/office/drawing/2014/main" val="1028415823"/>
                  </a:ext>
                </a:extLst>
              </a:tr>
            </a:tbl>
          </a:graphicData>
        </a:graphic>
      </p:graphicFrame>
      <p:sp>
        <p:nvSpPr>
          <p:cNvPr id="4" name="テキスト ボックス 3">
            <a:extLst>
              <a:ext uri="{FF2B5EF4-FFF2-40B4-BE49-F238E27FC236}">
                <a16:creationId xmlns:a16="http://schemas.microsoft.com/office/drawing/2014/main" id="{8AF22B16-2C53-EEA7-8358-66D20F2DDED5}"/>
              </a:ext>
            </a:extLst>
          </p:cNvPr>
          <p:cNvSpPr txBox="1"/>
          <p:nvPr/>
        </p:nvSpPr>
        <p:spPr>
          <a:xfrm>
            <a:off x="9810545" y="6405563"/>
            <a:ext cx="2094271" cy="369332"/>
          </a:xfrm>
          <a:prstGeom prst="rect">
            <a:avLst/>
          </a:prstGeom>
          <a:noFill/>
        </p:spPr>
        <p:txBody>
          <a:bodyPr wrap="square" rtlCol="0">
            <a:spAutoFit/>
          </a:bodyPr>
          <a:lstStyle/>
          <a:p>
            <a:r>
              <a:rPr kumimoji="1" lang="en-US" altLang="ja-JP"/>
              <a:t>8221097 </a:t>
            </a:r>
            <a:r>
              <a:rPr kumimoji="1" lang="ja-JP" altLang="en-US"/>
              <a:t>丸島海渡</a:t>
            </a:r>
          </a:p>
        </p:txBody>
      </p:sp>
      <p:graphicFrame>
        <p:nvGraphicFramePr>
          <p:cNvPr id="5" name="表 4">
            <a:extLst>
              <a:ext uri="{FF2B5EF4-FFF2-40B4-BE49-F238E27FC236}">
                <a16:creationId xmlns:a16="http://schemas.microsoft.com/office/drawing/2014/main" id="{5F5AEBE5-36B3-1E07-2795-54AE3A18245D}"/>
              </a:ext>
            </a:extLst>
          </p:cNvPr>
          <p:cNvGraphicFramePr>
            <a:graphicFrameLocks noGrp="1"/>
          </p:cNvGraphicFramePr>
          <p:nvPr>
            <p:extLst>
              <p:ext uri="{D42A27DB-BD31-4B8C-83A1-F6EECF244321}">
                <p14:modId xmlns:p14="http://schemas.microsoft.com/office/powerpoint/2010/main" val="628864620"/>
              </p:ext>
            </p:extLst>
          </p:nvPr>
        </p:nvGraphicFramePr>
        <p:xfrm>
          <a:off x="2717800" y="1439260"/>
          <a:ext cx="8890000" cy="4966303"/>
        </p:xfrm>
        <a:graphic>
          <a:graphicData uri="http://schemas.openxmlformats.org/drawingml/2006/table">
            <a:tbl>
              <a:tblPr>
                <a:tableStyleId>{616DA210-FB5B-4158-B5E0-FEB733F419BA}</a:tableStyleId>
              </a:tblPr>
              <a:tblGrid>
                <a:gridCol w="8890000">
                  <a:extLst>
                    <a:ext uri="{9D8B030D-6E8A-4147-A177-3AD203B41FA5}">
                      <a16:colId xmlns:a16="http://schemas.microsoft.com/office/drawing/2014/main" val="2113493864"/>
                    </a:ext>
                  </a:extLst>
                </a:gridCol>
              </a:tblGrid>
              <a:tr h="397429">
                <a:tc>
                  <a:txBody>
                    <a:bodyPr/>
                    <a:lstStyle/>
                    <a:p>
                      <a:pPr rtl="0" fontAlgn="b">
                        <a:buNone/>
                      </a:pPr>
                      <a:r>
                        <a:rPr lang="ja-JP" altLang="en-US" sz="2400">
                          <a:effectLst/>
                        </a:rPr>
                        <a:t>リサイクルのポイント</a:t>
                      </a:r>
                    </a:p>
                  </a:txBody>
                  <a:tcPr marL="0" marR="0" marT="7272" marB="7272" anchor="ctr"/>
                </a:tc>
                <a:extLst>
                  <a:ext uri="{0D108BD9-81ED-4DB2-BD59-A6C34878D82A}">
                    <a16:rowId xmlns:a16="http://schemas.microsoft.com/office/drawing/2014/main" val="2812313559"/>
                  </a:ext>
                </a:extLst>
              </a:tr>
              <a:tr h="1547170">
                <a:tc>
                  <a:txBody>
                    <a:bodyPr/>
                    <a:lstStyle/>
                    <a:p>
                      <a:pPr rtl="0" fontAlgn="b">
                        <a:buNone/>
                      </a:pPr>
                      <a:r>
                        <a:rPr lang="ja-JP" altLang="en-US" sz="2400">
                          <a:effectLst/>
                        </a:rPr>
                        <a:t>「分離の困難さ」</a:t>
                      </a:r>
                      <a:endParaRPr lang="en-US" altLang="ja-JP" sz="2400">
                        <a:effectLst/>
                      </a:endParaRPr>
                    </a:p>
                    <a:p>
                      <a:pPr rtl="0" fontAlgn="b">
                        <a:buNone/>
                      </a:pPr>
                      <a:endParaRPr lang="en-US" altLang="ja-JP" sz="2400">
                        <a:effectLst/>
                      </a:endParaRPr>
                    </a:p>
                    <a:p>
                      <a:pPr rtl="0" fontAlgn="b">
                        <a:buNone/>
                      </a:pPr>
                      <a:r>
                        <a:rPr lang="ja-JP" altLang="en-US" sz="2400">
                          <a:effectLst/>
                        </a:rPr>
                        <a:t>・最も普及しているが、強力に接着された部材（特に封止材）の分離が難しく、リサイクルコストが高い。</a:t>
                      </a:r>
                    </a:p>
                  </a:txBody>
                  <a:tcPr marL="0" marR="0" marT="7272" marB="7272" anchor="ctr"/>
                </a:tc>
                <a:extLst>
                  <a:ext uri="{0D108BD9-81ED-4DB2-BD59-A6C34878D82A}">
                    <a16:rowId xmlns:a16="http://schemas.microsoft.com/office/drawing/2014/main" val="4217604659"/>
                  </a:ext>
                </a:extLst>
              </a:tr>
              <a:tr h="1218890">
                <a:tc>
                  <a:txBody>
                    <a:bodyPr/>
                    <a:lstStyle/>
                    <a:p>
                      <a:pPr rtl="0" fontAlgn="b">
                        <a:buNone/>
                      </a:pPr>
                      <a:r>
                        <a:rPr lang="ja-JP" altLang="en-US" sz="2400">
                          <a:effectLst/>
                        </a:rPr>
                        <a:t>「技術の未確立」</a:t>
                      </a:r>
                      <a:endParaRPr lang="en-US" altLang="ja-JP" sz="2400">
                        <a:effectLst/>
                      </a:endParaRPr>
                    </a:p>
                    <a:p>
                      <a:pPr rtl="0" fontAlgn="b">
                        <a:buNone/>
                      </a:pPr>
                      <a:endParaRPr lang="en-US" altLang="ja-JP" sz="2400">
                        <a:effectLst/>
                      </a:endParaRPr>
                    </a:p>
                    <a:p>
                      <a:pPr rtl="0" fontAlgn="b">
                        <a:buNone/>
                      </a:pPr>
                      <a:r>
                        <a:rPr lang="ja-JP" altLang="en-US" sz="2400">
                          <a:effectLst/>
                        </a:rPr>
                        <a:t>・複数の有機材料が混合しており、分離</a:t>
                      </a:r>
                      <a:endParaRPr lang="en-US" altLang="ja-JP" sz="2400">
                        <a:effectLst/>
                      </a:endParaRPr>
                    </a:p>
                    <a:p>
                      <a:pPr rtl="0" fontAlgn="b">
                        <a:buNone/>
                      </a:pPr>
                      <a:r>
                        <a:rPr lang="ja-JP" altLang="en-US" sz="2400">
                          <a:effectLst/>
                        </a:rPr>
                        <a:t>・再資源化する技術が確立されていない。</a:t>
                      </a:r>
                    </a:p>
                  </a:txBody>
                  <a:tcPr marL="0" marR="0" marT="7272" marB="7272" anchor="ctr"/>
                </a:tc>
                <a:extLst>
                  <a:ext uri="{0D108BD9-81ED-4DB2-BD59-A6C34878D82A}">
                    <a16:rowId xmlns:a16="http://schemas.microsoft.com/office/drawing/2014/main" val="461409140"/>
                  </a:ext>
                </a:extLst>
              </a:tr>
              <a:tr h="1544120">
                <a:tc>
                  <a:txBody>
                    <a:bodyPr/>
                    <a:lstStyle/>
                    <a:p>
                      <a:pPr rtl="0" fontAlgn="b">
                        <a:buNone/>
                      </a:pPr>
                      <a:r>
                        <a:rPr lang="ja-JP" altLang="en-US" sz="2400">
                          <a:effectLst/>
                        </a:rPr>
                        <a:t>「有害物質の管理」</a:t>
                      </a:r>
                      <a:endParaRPr lang="en-US" altLang="ja-JP" sz="2400">
                        <a:effectLst/>
                      </a:endParaRPr>
                    </a:p>
                    <a:p>
                      <a:pPr rtl="0" fontAlgn="b">
                        <a:buNone/>
                      </a:pPr>
                      <a:endParaRPr lang="en-US" altLang="ja-JP" sz="2400">
                        <a:effectLst/>
                      </a:endParaRPr>
                    </a:p>
                    <a:p>
                      <a:pPr rtl="0" fontAlgn="b">
                        <a:buNone/>
                      </a:pPr>
                      <a:r>
                        <a:rPr lang="ja-JP" altLang="en-US" sz="2400">
                          <a:effectLst/>
                        </a:rPr>
                        <a:t>・材料に含まれる有害な鉛（</a:t>
                      </a:r>
                      <a:r>
                        <a:rPr lang="en-US" altLang="ja-JP" sz="2400">
                          <a:effectLst/>
                        </a:rPr>
                        <a:t>Pb</a:t>
                      </a:r>
                      <a:r>
                        <a:rPr lang="ja-JP" altLang="en-US" sz="2400">
                          <a:effectLst/>
                        </a:rPr>
                        <a:t>）を、環境に漏らさず安全に回収・処理する技術が必須。</a:t>
                      </a:r>
                    </a:p>
                  </a:txBody>
                  <a:tcPr marL="0" marR="0" marT="7272" marB="7272" anchor="ctr"/>
                </a:tc>
                <a:extLst>
                  <a:ext uri="{0D108BD9-81ED-4DB2-BD59-A6C34878D82A}">
                    <a16:rowId xmlns:a16="http://schemas.microsoft.com/office/drawing/2014/main" val="4235584798"/>
                  </a:ext>
                </a:extLst>
              </a:tr>
            </a:tbl>
          </a:graphicData>
        </a:graphic>
      </p:graphicFrame>
    </p:spTree>
    <p:extLst>
      <p:ext uri="{BB962C8B-B14F-4D97-AF65-F5344CB8AC3E}">
        <p14:creationId xmlns:p14="http://schemas.microsoft.com/office/powerpoint/2010/main" val="187046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AD7E72-EEF5-9799-1C9E-466AAFB12EB2}"/>
              </a:ext>
            </a:extLst>
          </p:cNvPr>
          <p:cNvSpPr>
            <a:spLocks noGrp="1"/>
          </p:cNvSpPr>
          <p:nvPr>
            <p:ph type="title"/>
          </p:nvPr>
        </p:nvSpPr>
        <p:spPr/>
        <p:txBody>
          <a:bodyPr/>
          <a:lstStyle/>
          <a:p>
            <a:r>
              <a:rPr lang="ja-JP">
                <a:latin typeface="ＭＳ Ｐゴシック"/>
                <a:ea typeface="ＭＳ Ｐゴシック"/>
              </a:rPr>
              <a:t>3.太陽電池材料の耐久性向上</a:t>
            </a:r>
            <a:endParaRPr lang="ja-JP"/>
          </a:p>
        </p:txBody>
      </p:sp>
      <p:sp>
        <p:nvSpPr>
          <p:cNvPr id="3" name="コンテンツ プレースホルダー 2">
            <a:extLst>
              <a:ext uri="{FF2B5EF4-FFF2-40B4-BE49-F238E27FC236}">
                <a16:creationId xmlns:a16="http://schemas.microsoft.com/office/drawing/2014/main" id="{0CD939D8-90A0-A571-6326-6A9376E2AA5A}"/>
              </a:ext>
            </a:extLst>
          </p:cNvPr>
          <p:cNvSpPr>
            <a:spLocks noGrp="1"/>
          </p:cNvSpPr>
          <p:nvPr>
            <p:ph idx="1"/>
          </p:nvPr>
        </p:nvSpPr>
        <p:spPr>
          <a:xfrm>
            <a:off x="838200" y="1825625"/>
            <a:ext cx="10515600" cy="3256634"/>
          </a:xfrm>
        </p:spPr>
        <p:txBody>
          <a:bodyPr vert="horz" lIns="91440" tIns="45720" rIns="91440" bIns="45720" rtlCol="0" anchor="t">
            <a:normAutofit/>
          </a:bodyPr>
          <a:lstStyle/>
          <a:p>
            <a:pPr marL="0" indent="0">
              <a:buNone/>
            </a:pPr>
            <a:r>
              <a:rPr lang="ja-JP" altLang="en-US">
                <a:ea typeface="ＭＳ Ｐゴシック"/>
              </a:rPr>
              <a:t>・劣化は発電量の低下に繋がり、さらに経済性・環境性の低下の恐れがある</a:t>
            </a:r>
          </a:p>
          <a:p>
            <a:pPr marL="0" indent="0">
              <a:buNone/>
            </a:pPr>
            <a:endParaRPr lang="ja-JP" altLang="en-US">
              <a:ea typeface="ＭＳ Ｐゴシック"/>
            </a:endParaRPr>
          </a:p>
        </p:txBody>
      </p:sp>
      <p:pic>
        <p:nvPicPr>
          <p:cNvPr id="4" name="図 3" descr="Solar Panel Degradation Over Timed">
            <a:extLst>
              <a:ext uri="{FF2B5EF4-FFF2-40B4-BE49-F238E27FC236}">
                <a16:creationId xmlns:a16="http://schemas.microsoft.com/office/drawing/2014/main" id="{2B061A13-D81A-8BC6-5A73-6C53A7A49590}"/>
              </a:ext>
            </a:extLst>
          </p:cNvPr>
          <p:cNvPicPr>
            <a:picLocks noChangeAspect="1"/>
          </p:cNvPicPr>
          <p:nvPr/>
        </p:nvPicPr>
        <p:blipFill>
          <a:blip r:embed="rId3"/>
          <a:stretch>
            <a:fillRect/>
          </a:stretch>
        </p:blipFill>
        <p:spPr>
          <a:xfrm>
            <a:off x="1219200" y="3085667"/>
            <a:ext cx="9753600" cy="3076575"/>
          </a:xfrm>
          <a:prstGeom prst="rect">
            <a:avLst/>
          </a:prstGeom>
        </p:spPr>
      </p:pic>
      <p:sp>
        <p:nvSpPr>
          <p:cNvPr id="5" name="テキスト ボックス 4">
            <a:extLst>
              <a:ext uri="{FF2B5EF4-FFF2-40B4-BE49-F238E27FC236}">
                <a16:creationId xmlns:a16="http://schemas.microsoft.com/office/drawing/2014/main" id="{040E92C7-4EC9-9303-2E7D-9062EA2497D8}"/>
              </a:ext>
            </a:extLst>
          </p:cNvPr>
          <p:cNvSpPr txBox="1"/>
          <p:nvPr/>
        </p:nvSpPr>
        <p:spPr>
          <a:xfrm>
            <a:off x="2214471" y="6214770"/>
            <a:ext cx="73671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a:t>https://www.capitalcitysolar.com/2018/07/25/solar-panel-degradation-well-will-solar-power-system-work-20-years/?utm_source=chatgpt.com</a:t>
            </a:r>
          </a:p>
        </p:txBody>
      </p:sp>
      <p:sp>
        <p:nvSpPr>
          <p:cNvPr id="7" name="テキスト ボックス 6">
            <a:extLst>
              <a:ext uri="{FF2B5EF4-FFF2-40B4-BE49-F238E27FC236}">
                <a16:creationId xmlns:a16="http://schemas.microsoft.com/office/drawing/2014/main" id="{A35D7065-10AA-84ED-D2A9-F9F37FA0F934}"/>
              </a:ext>
            </a:extLst>
          </p:cNvPr>
          <p:cNvSpPr txBox="1"/>
          <p:nvPr/>
        </p:nvSpPr>
        <p:spPr>
          <a:xfrm>
            <a:off x="9810545" y="6405563"/>
            <a:ext cx="2094271" cy="369332"/>
          </a:xfrm>
          <a:prstGeom prst="rect">
            <a:avLst/>
          </a:prstGeom>
          <a:noFill/>
        </p:spPr>
        <p:txBody>
          <a:bodyPr wrap="square" lIns="91440" tIns="45720" rIns="91440" bIns="45720" rtlCol="0" anchor="t">
            <a:spAutoFit/>
          </a:bodyPr>
          <a:lstStyle/>
          <a:p>
            <a:r>
              <a:rPr lang="en-US" altLang="ja-JP">
                <a:ea typeface="ＭＳ Ｐゴシック"/>
              </a:rPr>
              <a:t>8223082 </a:t>
            </a:r>
            <a:r>
              <a:rPr lang="en-US" altLang="ja-JP" err="1">
                <a:ea typeface="ＭＳ Ｐゴシック"/>
              </a:rPr>
              <a:t>林峻也</a:t>
            </a:r>
            <a:endParaRPr lang="ja-JP" altLang="en-US" err="1">
              <a:ea typeface="ＭＳ Ｐゴシック"/>
            </a:endParaRPr>
          </a:p>
        </p:txBody>
      </p:sp>
    </p:spTree>
    <p:extLst>
      <p:ext uri="{BB962C8B-B14F-4D97-AF65-F5344CB8AC3E}">
        <p14:creationId xmlns:p14="http://schemas.microsoft.com/office/powerpoint/2010/main" val="327375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D63D2A-6B0F-75C8-72D7-39AFE9D7FCC9}"/>
              </a:ext>
            </a:extLst>
          </p:cNvPr>
          <p:cNvSpPr>
            <a:spLocks noGrp="1"/>
          </p:cNvSpPr>
          <p:nvPr>
            <p:ph type="title"/>
          </p:nvPr>
        </p:nvSpPr>
        <p:spPr/>
        <p:txBody>
          <a:bodyPr/>
          <a:lstStyle/>
          <a:p>
            <a:r>
              <a:rPr lang="ja-JP" altLang="en-US">
                <a:ea typeface="ＭＳ Ｐゴシック"/>
              </a:rPr>
              <a:t>シリコン型とペロブスカイト型について</a:t>
            </a:r>
            <a:endParaRPr kumimoji="1" lang="ja-JP" altLang="en-US"/>
          </a:p>
        </p:txBody>
      </p:sp>
      <p:sp>
        <p:nvSpPr>
          <p:cNvPr id="3" name="コンテンツ プレースホルダー 2">
            <a:extLst>
              <a:ext uri="{FF2B5EF4-FFF2-40B4-BE49-F238E27FC236}">
                <a16:creationId xmlns:a16="http://schemas.microsoft.com/office/drawing/2014/main" id="{39347DC9-BF77-4AE4-F776-1C0139F66415}"/>
              </a:ext>
            </a:extLst>
          </p:cNvPr>
          <p:cNvSpPr>
            <a:spLocks noGrp="1"/>
          </p:cNvSpPr>
          <p:nvPr>
            <p:ph idx="1"/>
          </p:nvPr>
        </p:nvSpPr>
        <p:spPr>
          <a:xfrm>
            <a:off x="838200" y="1825625"/>
            <a:ext cx="10504868" cy="2151198"/>
          </a:xfrm>
        </p:spPr>
        <p:txBody>
          <a:bodyPr vert="horz" lIns="91440" tIns="45720" rIns="91440" bIns="45720" rtlCol="0" anchor="t">
            <a:normAutofit/>
          </a:bodyPr>
          <a:lstStyle/>
          <a:p>
            <a:pPr marL="0" indent="0">
              <a:buNone/>
            </a:pPr>
            <a:r>
              <a:rPr lang="ja-JP" altLang="en-US">
                <a:ea typeface="ＭＳ Ｐゴシック"/>
              </a:rPr>
              <a:t>・シリコン型は、ガラスなどを基板に用いるため、重量に耐えられる強度のある場所にしか設置できない</a:t>
            </a:r>
          </a:p>
          <a:p>
            <a:pPr marL="0" indent="0">
              <a:buNone/>
            </a:pPr>
            <a:r>
              <a:rPr lang="ja-JP" altLang="en-US">
                <a:ea typeface="ＭＳ Ｐゴシック"/>
              </a:rPr>
              <a:t>・ペロブスカイト型は、軽量で曲げられるほか、室内光でも発電できる。また、大掛かりな製造装置を必要としないため、設備投資コストの抑制も期待されている</a:t>
            </a:r>
          </a:p>
        </p:txBody>
      </p:sp>
      <p:pic>
        <p:nvPicPr>
          <p:cNvPr id="6" name="図 5" descr="太陽光発電で使用されているシリコンとはどんなもの？ | 太陽光発電システムの専門商社 ソーラーデポ">
            <a:extLst>
              <a:ext uri="{FF2B5EF4-FFF2-40B4-BE49-F238E27FC236}">
                <a16:creationId xmlns:a16="http://schemas.microsoft.com/office/drawing/2014/main" id="{AE9EE541-CDA4-578F-530B-9F9CA5B2E5F1}"/>
              </a:ext>
            </a:extLst>
          </p:cNvPr>
          <p:cNvPicPr>
            <a:picLocks noChangeAspect="1"/>
          </p:cNvPicPr>
          <p:nvPr/>
        </p:nvPicPr>
        <p:blipFill>
          <a:blip r:embed="rId3"/>
          <a:stretch>
            <a:fillRect/>
          </a:stretch>
        </p:blipFill>
        <p:spPr>
          <a:xfrm>
            <a:off x="839932" y="3996170"/>
            <a:ext cx="4017818" cy="2554432"/>
          </a:xfrm>
          <a:prstGeom prst="rect">
            <a:avLst/>
          </a:prstGeom>
        </p:spPr>
      </p:pic>
      <p:sp>
        <p:nvSpPr>
          <p:cNvPr id="7" name="テキスト ボックス 6">
            <a:extLst>
              <a:ext uri="{FF2B5EF4-FFF2-40B4-BE49-F238E27FC236}">
                <a16:creationId xmlns:a16="http://schemas.microsoft.com/office/drawing/2014/main" id="{0AE9FD52-480A-648F-F63E-0351B0CDADE8}"/>
              </a:ext>
            </a:extLst>
          </p:cNvPr>
          <p:cNvSpPr txBox="1"/>
          <p:nvPr/>
        </p:nvSpPr>
        <p:spPr>
          <a:xfrm>
            <a:off x="4854286" y="606655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a:t>https://solar-depot.jp/archives/1639</a:t>
            </a:r>
          </a:p>
        </p:txBody>
      </p:sp>
      <p:sp>
        <p:nvSpPr>
          <p:cNvPr id="8" name="テキスト ボックス 7">
            <a:extLst>
              <a:ext uri="{FF2B5EF4-FFF2-40B4-BE49-F238E27FC236}">
                <a16:creationId xmlns:a16="http://schemas.microsoft.com/office/drawing/2014/main" id="{817D2900-1094-DA0A-143E-37C893866CCF}"/>
              </a:ext>
            </a:extLst>
          </p:cNvPr>
          <p:cNvSpPr txBox="1"/>
          <p:nvPr/>
        </p:nvSpPr>
        <p:spPr>
          <a:xfrm>
            <a:off x="4853682" y="527455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a:t>https://kyounotrend.net/perovskite-solar-cells/</a:t>
            </a:r>
          </a:p>
        </p:txBody>
      </p:sp>
      <p:pic>
        <p:nvPicPr>
          <p:cNvPr id="9" name="図 8" descr="ペロブスカイト太陽電池とは何か？実用化（家庭用）はいつから？【企業ランキング Top10】">
            <a:extLst>
              <a:ext uri="{FF2B5EF4-FFF2-40B4-BE49-F238E27FC236}">
                <a16:creationId xmlns:a16="http://schemas.microsoft.com/office/drawing/2014/main" id="{54B6F63A-7BBF-9DA3-84AD-C46161B07D9E}"/>
              </a:ext>
            </a:extLst>
          </p:cNvPr>
          <p:cNvPicPr>
            <a:picLocks noChangeAspect="1"/>
          </p:cNvPicPr>
          <p:nvPr/>
        </p:nvPicPr>
        <p:blipFill>
          <a:blip r:embed="rId4"/>
          <a:stretch>
            <a:fillRect/>
          </a:stretch>
        </p:blipFill>
        <p:spPr>
          <a:xfrm>
            <a:off x="7615942" y="3748379"/>
            <a:ext cx="3732935" cy="2424546"/>
          </a:xfrm>
          <a:prstGeom prst="rect">
            <a:avLst/>
          </a:prstGeom>
        </p:spPr>
      </p:pic>
      <p:sp>
        <p:nvSpPr>
          <p:cNvPr id="5" name="テキスト ボックス 4">
            <a:extLst>
              <a:ext uri="{FF2B5EF4-FFF2-40B4-BE49-F238E27FC236}">
                <a16:creationId xmlns:a16="http://schemas.microsoft.com/office/drawing/2014/main" id="{F6D6985E-D2AB-EDCB-1FAE-FF00E3D5711E}"/>
              </a:ext>
            </a:extLst>
          </p:cNvPr>
          <p:cNvSpPr txBox="1"/>
          <p:nvPr/>
        </p:nvSpPr>
        <p:spPr>
          <a:xfrm>
            <a:off x="9810545" y="6405563"/>
            <a:ext cx="2094271" cy="369332"/>
          </a:xfrm>
          <a:prstGeom prst="rect">
            <a:avLst/>
          </a:prstGeom>
          <a:noFill/>
        </p:spPr>
        <p:txBody>
          <a:bodyPr wrap="square" lIns="91440" tIns="45720" rIns="91440" bIns="45720" rtlCol="0" anchor="t">
            <a:spAutoFit/>
          </a:bodyPr>
          <a:lstStyle/>
          <a:p>
            <a:r>
              <a:rPr lang="en-US" altLang="ja-JP">
                <a:ea typeface="ＭＳ Ｐゴシック"/>
              </a:rPr>
              <a:t>8223082 </a:t>
            </a:r>
            <a:r>
              <a:rPr lang="en-US" altLang="ja-JP" err="1">
                <a:ea typeface="ＭＳ Ｐゴシック"/>
              </a:rPr>
              <a:t>林峻也</a:t>
            </a:r>
            <a:endParaRPr lang="ja-JP" altLang="en-US" err="1">
              <a:ea typeface="ＭＳ Ｐゴシック"/>
            </a:endParaRPr>
          </a:p>
        </p:txBody>
      </p:sp>
    </p:spTree>
    <p:extLst>
      <p:ext uri="{BB962C8B-B14F-4D97-AF65-F5344CB8AC3E}">
        <p14:creationId xmlns:p14="http://schemas.microsoft.com/office/powerpoint/2010/main" val="158080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楕円 10">
            <a:extLst>
              <a:ext uri="{FF2B5EF4-FFF2-40B4-BE49-F238E27FC236}">
                <a16:creationId xmlns:a16="http://schemas.microsoft.com/office/drawing/2014/main" id="{362A04BC-7C0E-94CD-6F34-2D05F4813540}"/>
              </a:ext>
            </a:extLst>
          </p:cNvPr>
          <p:cNvSpPr/>
          <p:nvPr/>
        </p:nvSpPr>
        <p:spPr>
          <a:xfrm>
            <a:off x="1063471" y="1030117"/>
            <a:ext cx="2880000" cy="2880000"/>
          </a:xfrm>
          <a:prstGeom prst="ellipse">
            <a:avLst/>
          </a:prstGeom>
          <a:noFill/>
          <a:ln w="5715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solidFill>
                  <a:schemeClr val="tx1"/>
                </a:solidFill>
              </a:rPr>
              <a:t>地球温暖化</a:t>
            </a:r>
            <a:endParaRPr kumimoji="1" lang="en-US" altLang="ja-JP" sz="2800">
              <a:solidFill>
                <a:schemeClr val="tx1"/>
              </a:solidFill>
            </a:endParaRPr>
          </a:p>
          <a:p>
            <a:pPr algn="ctr"/>
            <a:endParaRPr kumimoji="1" lang="en-US" altLang="ja-JP" sz="1400">
              <a:solidFill>
                <a:schemeClr val="tx1"/>
              </a:solidFill>
            </a:endParaRPr>
          </a:p>
          <a:p>
            <a:pPr algn="ctr"/>
            <a:endParaRPr kumimoji="1" lang="en-US" altLang="ja-JP" sz="1400">
              <a:solidFill>
                <a:schemeClr val="tx1"/>
              </a:solidFill>
            </a:endParaRPr>
          </a:p>
          <a:p>
            <a:pPr algn="ctr"/>
            <a:r>
              <a:rPr lang="ja-JP" altLang="en-US" sz="1400">
                <a:solidFill>
                  <a:schemeClr val="tx1"/>
                </a:solidFill>
              </a:rPr>
              <a:t>・化石燃料の大量消費</a:t>
            </a:r>
            <a:endParaRPr lang="en-US" altLang="ja-JP" sz="1400">
              <a:solidFill>
                <a:schemeClr val="tx1"/>
              </a:solidFill>
            </a:endParaRPr>
          </a:p>
          <a:p>
            <a:pPr algn="ctr"/>
            <a:r>
              <a:rPr lang="ja-JP" altLang="en-US" sz="1400">
                <a:solidFill>
                  <a:schemeClr val="tx1"/>
                </a:solidFill>
              </a:rPr>
              <a:t>・温室効果ガスの排出</a:t>
            </a:r>
            <a:endParaRPr lang="en-US" altLang="ja-JP" sz="1400">
              <a:solidFill>
                <a:schemeClr val="tx1"/>
              </a:solidFill>
            </a:endParaRPr>
          </a:p>
        </p:txBody>
      </p:sp>
      <p:sp>
        <p:nvSpPr>
          <p:cNvPr id="12" name="楕円 11">
            <a:extLst>
              <a:ext uri="{FF2B5EF4-FFF2-40B4-BE49-F238E27FC236}">
                <a16:creationId xmlns:a16="http://schemas.microsoft.com/office/drawing/2014/main" id="{D24370F6-BC99-3F05-DB50-C87058211FF6}"/>
              </a:ext>
            </a:extLst>
          </p:cNvPr>
          <p:cNvSpPr/>
          <p:nvPr/>
        </p:nvSpPr>
        <p:spPr>
          <a:xfrm>
            <a:off x="8248529" y="1030117"/>
            <a:ext cx="2880000" cy="2880000"/>
          </a:xfrm>
          <a:prstGeom prst="ellipse">
            <a:avLst/>
          </a:prstGeom>
          <a:noFill/>
          <a:ln w="5715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a:solidFill>
                  <a:schemeClr val="tx1"/>
                </a:solidFill>
              </a:rPr>
              <a:t>エネルギー資源の枯渇</a:t>
            </a:r>
            <a:endParaRPr kumimoji="1" lang="en-US" altLang="ja-JP" sz="2800">
              <a:solidFill>
                <a:schemeClr val="tx1"/>
              </a:solidFill>
            </a:endParaRPr>
          </a:p>
          <a:p>
            <a:pPr algn="ctr"/>
            <a:endParaRPr kumimoji="1" lang="en-US" altLang="ja-JP" sz="2800">
              <a:solidFill>
                <a:schemeClr val="accent1">
                  <a:lumMod val="60000"/>
                  <a:lumOff val="40000"/>
                </a:schemeClr>
              </a:solidFill>
            </a:endParaRPr>
          </a:p>
          <a:p>
            <a:pPr algn="ctr"/>
            <a:r>
              <a:rPr lang="ja-JP" altLang="en-US" sz="1600">
                <a:solidFill>
                  <a:schemeClr val="tx1"/>
                </a:solidFill>
              </a:rPr>
              <a:t>・化石燃料依存</a:t>
            </a:r>
            <a:endParaRPr lang="en-US" altLang="ja-JP" sz="1600">
              <a:solidFill>
                <a:schemeClr val="tx1"/>
              </a:solidFill>
            </a:endParaRPr>
          </a:p>
          <a:p>
            <a:pPr algn="ctr"/>
            <a:r>
              <a:rPr lang="ja-JP" altLang="en-US" sz="1600">
                <a:solidFill>
                  <a:schemeClr val="tx1"/>
                </a:solidFill>
              </a:rPr>
              <a:t>・生活様式の高度化</a:t>
            </a:r>
            <a:endParaRPr lang="en-US" altLang="ja-JP" sz="1600">
              <a:solidFill>
                <a:schemeClr val="tx1"/>
              </a:solidFill>
            </a:endParaRPr>
          </a:p>
          <a:p>
            <a:pPr algn="ctr"/>
            <a:endParaRPr lang="en-US" altLang="ja-JP"/>
          </a:p>
        </p:txBody>
      </p:sp>
      <p:sp>
        <p:nvSpPr>
          <p:cNvPr id="14" name="テキスト ボックス 13">
            <a:extLst>
              <a:ext uri="{FF2B5EF4-FFF2-40B4-BE49-F238E27FC236}">
                <a16:creationId xmlns:a16="http://schemas.microsoft.com/office/drawing/2014/main" id="{082BD871-01BA-039E-CD64-986BD85268C8}"/>
              </a:ext>
            </a:extLst>
          </p:cNvPr>
          <p:cNvSpPr txBox="1"/>
          <p:nvPr/>
        </p:nvSpPr>
        <p:spPr>
          <a:xfrm>
            <a:off x="-1440000" y="188075"/>
            <a:ext cx="6096000" cy="769441"/>
          </a:xfrm>
          <a:prstGeom prst="rect">
            <a:avLst/>
          </a:prstGeom>
          <a:noFill/>
        </p:spPr>
        <p:txBody>
          <a:bodyPr wrap="square">
            <a:spAutoFit/>
          </a:bodyPr>
          <a:lstStyle/>
          <a:p>
            <a:pPr algn="ctr"/>
            <a:r>
              <a:rPr kumimoji="1" lang="ja-JP" altLang="en-US" sz="4400">
                <a:solidFill>
                  <a:schemeClr val="tx1"/>
                </a:solidFill>
              </a:rPr>
              <a:t>環境問題</a:t>
            </a:r>
          </a:p>
        </p:txBody>
      </p:sp>
      <p:sp>
        <p:nvSpPr>
          <p:cNvPr id="18" name="楕円 17">
            <a:extLst>
              <a:ext uri="{FF2B5EF4-FFF2-40B4-BE49-F238E27FC236}">
                <a16:creationId xmlns:a16="http://schemas.microsoft.com/office/drawing/2014/main" id="{912261FA-C561-741B-0F51-F20A393476E2}"/>
              </a:ext>
            </a:extLst>
          </p:cNvPr>
          <p:cNvSpPr/>
          <p:nvPr/>
        </p:nvSpPr>
        <p:spPr>
          <a:xfrm>
            <a:off x="4656000" y="3740187"/>
            <a:ext cx="2880000" cy="2880000"/>
          </a:xfrm>
          <a:prstGeom prst="ellips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solidFill>
                  <a:schemeClr val="bg1"/>
                </a:solidFill>
              </a:rPr>
              <a:t>再生可能</a:t>
            </a:r>
            <a:endParaRPr kumimoji="1" lang="en-US" altLang="ja-JP" sz="2800">
              <a:solidFill>
                <a:schemeClr val="bg1"/>
              </a:solidFill>
            </a:endParaRPr>
          </a:p>
          <a:p>
            <a:pPr algn="ctr"/>
            <a:r>
              <a:rPr lang="ja-JP" altLang="en-US" sz="2800">
                <a:solidFill>
                  <a:schemeClr val="bg1"/>
                </a:solidFill>
              </a:rPr>
              <a:t>エネルギー</a:t>
            </a:r>
            <a:endParaRPr lang="en-US" altLang="ja-JP" sz="2800">
              <a:solidFill>
                <a:schemeClr val="bg1"/>
              </a:solidFill>
            </a:endParaRPr>
          </a:p>
          <a:p>
            <a:pPr algn="ctr"/>
            <a:endParaRPr lang="en-US" altLang="ja-JP" sz="2800">
              <a:solidFill>
                <a:schemeClr val="bg1"/>
              </a:solidFill>
            </a:endParaRPr>
          </a:p>
          <a:p>
            <a:pPr algn="ctr"/>
            <a:r>
              <a:rPr lang="ja-JP" altLang="en-US" sz="1600">
                <a:solidFill>
                  <a:schemeClr val="bg1"/>
                </a:solidFill>
              </a:rPr>
              <a:t>・</a:t>
            </a:r>
            <a:r>
              <a:rPr lang="en-US" altLang="ja-JP" sz="1600">
                <a:solidFill>
                  <a:schemeClr val="bg1"/>
                </a:solidFill>
              </a:rPr>
              <a:t> </a:t>
            </a:r>
            <a:r>
              <a:rPr lang="ja-JP" altLang="en-US" sz="1600">
                <a:solidFill>
                  <a:schemeClr val="bg1"/>
                </a:solidFill>
              </a:rPr>
              <a:t>温室効果ガスの排出が極めて少ない</a:t>
            </a:r>
            <a:endParaRPr lang="en-US" altLang="ja-JP" sz="1600">
              <a:solidFill>
                <a:schemeClr val="bg1"/>
              </a:solidFill>
            </a:endParaRPr>
          </a:p>
          <a:p>
            <a:pPr algn="ctr"/>
            <a:r>
              <a:rPr lang="ja-JP" altLang="en-US" sz="1600">
                <a:solidFill>
                  <a:schemeClr val="bg1"/>
                </a:solidFill>
              </a:rPr>
              <a:t>・</a:t>
            </a:r>
            <a:r>
              <a:rPr lang="ja-JP" altLang="en-US" sz="1600"/>
              <a:t>資源が枯渇しない</a:t>
            </a:r>
            <a:endParaRPr lang="en-US" altLang="ja-JP" sz="1600">
              <a:solidFill>
                <a:schemeClr val="bg1"/>
              </a:solidFill>
            </a:endParaRPr>
          </a:p>
          <a:p>
            <a:pPr algn="ctr"/>
            <a:endParaRPr lang="en-US" altLang="ja-JP"/>
          </a:p>
        </p:txBody>
      </p:sp>
      <p:sp>
        <p:nvSpPr>
          <p:cNvPr id="20" name="矢印: 右 19">
            <a:extLst>
              <a:ext uri="{FF2B5EF4-FFF2-40B4-BE49-F238E27FC236}">
                <a16:creationId xmlns:a16="http://schemas.microsoft.com/office/drawing/2014/main" id="{F4A09DA4-26FD-6E94-9A35-31A61C4B0E1A}"/>
              </a:ext>
            </a:extLst>
          </p:cNvPr>
          <p:cNvSpPr/>
          <p:nvPr/>
        </p:nvSpPr>
        <p:spPr>
          <a:xfrm rot="2742116">
            <a:off x="3401349" y="3554610"/>
            <a:ext cx="1666624" cy="707886"/>
          </a:xfrm>
          <a:prstGeom prst="rightArrow">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D626FF5B-D6C0-460B-3CFD-6954D91A0287}"/>
              </a:ext>
            </a:extLst>
          </p:cNvPr>
          <p:cNvSpPr/>
          <p:nvPr/>
        </p:nvSpPr>
        <p:spPr>
          <a:xfrm rot="8374572">
            <a:off x="7154493" y="3593537"/>
            <a:ext cx="1650844" cy="707886"/>
          </a:xfrm>
          <a:prstGeom prst="rightArrow">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A04DFCD7-27BA-E70E-4416-CD82D3EB2CF1}"/>
              </a:ext>
            </a:extLst>
          </p:cNvPr>
          <p:cNvSpPr txBox="1"/>
          <p:nvPr/>
        </p:nvSpPr>
        <p:spPr>
          <a:xfrm>
            <a:off x="5600049" y="3358515"/>
            <a:ext cx="2556664" cy="369332"/>
          </a:xfrm>
          <a:prstGeom prst="rect">
            <a:avLst/>
          </a:prstGeom>
          <a:noFill/>
        </p:spPr>
        <p:txBody>
          <a:bodyPr wrap="square" rtlCol="0">
            <a:spAutoFit/>
          </a:bodyPr>
          <a:lstStyle/>
          <a:p>
            <a:r>
              <a:rPr kumimoji="1" lang="ja-JP" altLang="en-US"/>
              <a:t>解決策</a:t>
            </a:r>
          </a:p>
        </p:txBody>
      </p:sp>
      <p:sp>
        <p:nvSpPr>
          <p:cNvPr id="3" name="テキスト ボックス 2">
            <a:extLst>
              <a:ext uri="{FF2B5EF4-FFF2-40B4-BE49-F238E27FC236}">
                <a16:creationId xmlns:a16="http://schemas.microsoft.com/office/drawing/2014/main" id="{9E39C63E-732D-D9BA-3FA3-0A4707785975}"/>
              </a:ext>
            </a:extLst>
          </p:cNvPr>
          <p:cNvSpPr txBox="1"/>
          <p:nvPr/>
        </p:nvSpPr>
        <p:spPr>
          <a:xfrm>
            <a:off x="10098290" y="6435521"/>
            <a:ext cx="6818110" cy="369332"/>
          </a:xfrm>
          <a:prstGeom prst="rect">
            <a:avLst/>
          </a:prstGeom>
          <a:noFill/>
        </p:spPr>
        <p:txBody>
          <a:bodyPr wrap="square">
            <a:spAutoFit/>
          </a:bodyPr>
          <a:lstStyle/>
          <a:p>
            <a:pPr algn="l"/>
            <a:r>
              <a:rPr lang="ja-JP" altLang="en-US">
                <a:latin typeface="ＭＳ Ｐ明朝" panose="02020600040205080304" pitchFamily="18" charset="-128"/>
                <a:ea typeface="ＭＳ Ｐ明朝" panose="02020600040205080304" pitchFamily="18" charset="-128"/>
              </a:rPr>
              <a:t>8223001 ⻘ 快樹</a:t>
            </a:r>
          </a:p>
        </p:txBody>
      </p:sp>
    </p:spTree>
    <p:extLst>
      <p:ext uri="{BB962C8B-B14F-4D97-AF65-F5344CB8AC3E}">
        <p14:creationId xmlns:p14="http://schemas.microsoft.com/office/powerpoint/2010/main" val="216404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C80B6F-4EA7-35B2-8121-8C3DCCDCF898}"/>
              </a:ext>
            </a:extLst>
          </p:cNvPr>
          <p:cNvSpPr>
            <a:spLocks noGrp="1"/>
          </p:cNvSpPr>
          <p:nvPr>
            <p:ph type="title"/>
          </p:nvPr>
        </p:nvSpPr>
        <p:spPr/>
        <p:txBody>
          <a:bodyPr/>
          <a:lstStyle/>
          <a:p>
            <a:r>
              <a:rPr lang="ja-JP">
                <a:latin typeface="ＭＳ Ｐゴシック"/>
                <a:ea typeface="ＭＳ Ｐゴシック"/>
              </a:rPr>
              <a:t>ペロブスカイト太陽電池</a:t>
            </a:r>
            <a:r>
              <a:rPr lang="ja-JP" altLang="en-US">
                <a:latin typeface="ＭＳ Ｐゴシック"/>
                <a:ea typeface="ＭＳ Ｐゴシック"/>
              </a:rPr>
              <a:t>の欠点</a:t>
            </a:r>
            <a:endParaRPr lang="ja-JP"/>
          </a:p>
        </p:txBody>
      </p:sp>
      <p:sp>
        <p:nvSpPr>
          <p:cNvPr id="3" name="コンテンツ プレースホルダー 2">
            <a:extLst>
              <a:ext uri="{FF2B5EF4-FFF2-40B4-BE49-F238E27FC236}">
                <a16:creationId xmlns:a16="http://schemas.microsoft.com/office/drawing/2014/main" id="{851E7E97-01E6-6938-2E4F-46776A1C12E7}"/>
              </a:ext>
            </a:extLst>
          </p:cNvPr>
          <p:cNvSpPr>
            <a:spLocks noGrp="1"/>
          </p:cNvSpPr>
          <p:nvPr>
            <p:ph idx="1"/>
          </p:nvPr>
        </p:nvSpPr>
        <p:spPr/>
        <p:txBody>
          <a:bodyPr vert="horz" lIns="91440" tIns="45720" rIns="91440" bIns="45720" rtlCol="0" anchor="t">
            <a:normAutofit/>
          </a:bodyPr>
          <a:lstStyle/>
          <a:p>
            <a:pPr marL="0" indent="0">
              <a:buNone/>
            </a:pPr>
            <a:r>
              <a:rPr lang="ja-JP" altLang="en-US">
                <a:ea typeface="ＭＳ Ｐゴシック"/>
              </a:rPr>
              <a:t>・ペロブスカイト層中の結晶構造は、大気中の水分、熱、酸素などの影響を受けやすく、耐久性が低い</a:t>
            </a:r>
          </a:p>
          <a:p>
            <a:pPr marL="0" indent="0">
              <a:buNone/>
            </a:pPr>
            <a:r>
              <a:rPr lang="ja-JP" altLang="en-US">
                <a:ea typeface="ＭＳ Ｐゴシック"/>
              </a:rPr>
              <a:t>・大面積のペロブスカイト太陽電池は量産安定性が低い</a:t>
            </a:r>
          </a:p>
        </p:txBody>
      </p:sp>
    </p:spTree>
    <p:extLst>
      <p:ext uri="{BB962C8B-B14F-4D97-AF65-F5344CB8AC3E}">
        <p14:creationId xmlns:p14="http://schemas.microsoft.com/office/powerpoint/2010/main" val="243006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DBCE5C-C1E3-C2D4-49F4-00DA62C6F1C1}"/>
              </a:ext>
            </a:extLst>
          </p:cNvPr>
          <p:cNvSpPr>
            <a:spLocks noGrp="1"/>
          </p:cNvSpPr>
          <p:nvPr>
            <p:ph type="title"/>
          </p:nvPr>
        </p:nvSpPr>
        <p:spPr/>
        <p:txBody>
          <a:bodyPr/>
          <a:lstStyle/>
          <a:p>
            <a:r>
              <a:rPr lang="ja-JP" altLang="en-US">
                <a:latin typeface="ＭＳ Ｐゴシック"/>
                <a:ea typeface="ＭＳ Ｐゴシック"/>
              </a:rPr>
              <a:t>耐久性向上</a:t>
            </a:r>
            <a:r>
              <a:rPr lang="ja-JP">
                <a:latin typeface="ＭＳ Ｐゴシック"/>
                <a:ea typeface="ＭＳ Ｐゴシック"/>
              </a:rPr>
              <a:t>の</a:t>
            </a:r>
            <a:r>
              <a:rPr lang="ja-JP" altLang="en-US">
                <a:latin typeface="ＭＳ Ｐゴシック"/>
                <a:ea typeface="ＭＳ Ｐゴシック"/>
              </a:rPr>
              <a:t>一例</a:t>
            </a:r>
            <a:endParaRPr lang="ja-JP">
              <a:ea typeface="ＭＳ Ｐゴシック"/>
            </a:endParaRPr>
          </a:p>
        </p:txBody>
      </p:sp>
      <p:sp>
        <p:nvSpPr>
          <p:cNvPr id="3" name="コンテンツ プレースホルダー 2">
            <a:extLst>
              <a:ext uri="{FF2B5EF4-FFF2-40B4-BE49-F238E27FC236}">
                <a16:creationId xmlns:a16="http://schemas.microsoft.com/office/drawing/2014/main" id="{7EEAA43B-3970-E367-3B8E-9758508458A8}"/>
              </a:ext>
            </a:extLst>
          </p:cNvPr>
          <p:cNvSpPr>
            <a:spLocks noGrp="1"/>
          </p:cNvSpPr>
          <p:nvPr>
            <p:ph idx="1"/>
          </p:nvPr>
        </p:nvSpPr>
        <p:spPr/>
        <p:txBody>
          <a:bodyPr vert="horz" lIns="91440" tIns="45720" rIns="91440" bIns="45720" rtlCol="0" anchor="t">
            <a:normAutofit/>
          </a:bodyPr>
          <a:lstStyle/>
          <a:p>
            <a:pPr marL="0" indent="0">
              <a:buNone/>
            </a:pPr>
            <a:r>
              <a:rPr lang="ja-JP" altLang="en-US">
                <a:ea typeface="ＭＳ Ｐゴシック"/>
              </a:rPr>
              <a:t>・従来の材料では難しかった、高い光電変換効率を維持しながら光電変換層を厚く被覆できることが特長</a:t>
            </a:r>
          </a:p>
          <a:p>
            <a:pPr marL="0" indent="0">
              <a:buNone/>
            </a:pPr>
            <a:endParaRPr lang="ja-JP" altLang="en-US">
              <a:ea typeface="ＭＳ Ｐゴシック"/>
            </a:endParaRPr>
          </a:p>
        </p:txBody>
      </p:sp>
      <p:pic>
        <p:nvPicPr>
          <p:cNvPr id="4" name="図 3" descr="左側の図はペロブスカイト太陽電池、右側の図は新開発の高機能材料を積層したペロブスカイト太陽電池の構造">
            <a:extLst>
              <a:ext uri="{FF2B5EF4-FFF2-40B4-BE49-F238E27FC236}">
                <a16:creationId xmlns:a16="http://schemas.microsoft.com/office/drawing/2014/main" id="{00712421-1735-10A0-0C08-7C09C4CED26E}"/>
              </a:ext>
            </a:extLst>
          </p:cNvPr>
          <p:cNvPicPr>
            <a:picLocks noChangeAspect="1"/>
          </p:cNvPicPr>
          <p:nvPr/>
        </p:nvPicPr>
        <p:blipFill>
          <a:blip r:embed="rId3"/>
          <a:stretch>
            <a:fillRect/>
          </a:stretch>
        </p:blipFill>
        <p:spPr>
          <a:xfrm>
            <a:off x="969818" y="3151909"/>
            <a:ext cx="9525000" cy="2857500"/>
          </a:xfrm>
          <a:prstGeom prst="rect">
            <a:avLst/>
          </a:prstGeom>
        </p:spPr>
      </p:pic>
      <p:sp>
        <p:nvSpPr>
          <p:cNvPr id="5" name="テキスト ボックス 4">
            <a:extLst>
              <a:ext uri="{FF2B5EF4-FFF2-40B4-BE49-F238E27FC236}">
                <a16:creationId xmlns:a16="http://schemas.microsoft.com/office/drawing/2014/main" id="{FD7132C4-FE0F-1D56-3615-03B396DFF61D}"/>
              </a:ext>
            </a:extLst>
          </p:cNvPr>
          <p:cNvSpPr txBox="1"/>
          <p:nvPr/>
        </p:nvSpPr>
        <p:spPr>
          <a:xfrm>
            <a:off x="4932218" y="617932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a:t>https://global.canon/ja/news/2024/20240618.html</a:t>
            </a:r>
          </a:p>
        </p:txBody>
      </p:sp>
      <p:sp>
        <p:nvSpPr>
          <p:cNvPr id="7" name="テキスト ボックス 6">
            <a:extLst>
              <a:ext uri="{FF2B5EF4-FFF2-40B4-BE49-F238E27FC236}">
                <a16:creationId xmlns:a16="http://schemas.microsoft.com/office/drawing/2014/main" id="{5FF1EE08-3A84-716B-2CD7-97595A4FD876}"/>
              </a:ext>
            </a:extLst>
          </p:cNvPr>
          <p:cNvSpPr txBox="1"/>
          <p:nvPr/>
        </p:nvSpPr>
        <p:spPr>
          <a:xfrm>
            <a:off x="9810545" y="6405563"/>
            <a:ext cx="2094271" cy="369332"/>
          </a:xfrm>
          <a:prstGeom prst="rect">
            <a:avLst/>
          </a:prstGeom>
          <a:noFill/>
        </p:spPr>
        <p:txBody>
          <a:bodyPr wrap="square" lIns="91440" tIns="45720" rIns="91440" bIns="45720" rtlCol="0" anchor="t">
            <a:spAutoFit/>
          </a:bodyPr>
          <a:lstStyle/>
          <a:p>
            <a:r>
              <a:rPr lang="en-US" altLang="ja-JP">
                <a:ea typeface="ＭＳ Ｐゴシック"/>
              </a:rPr>
              <a:t>8223082 </a:t>
            </a:r>
            <a:r>
              <a:rPr lang="en-US" altLang="ja-JP" err="1">
                <a:ea typeface="ＭＳ Ｐゴシック"/>
              </a:rPr>
              <a:t>林峻也</a:t>
            </a:r>
            <a:endParaRPr lang="ja-JP" altLang="en-US" err="1">
              <a:ea typeface="ＭＳ Ｐゴシック"/>
            </a:endParaRPr>
          </a:p>
        </p:txBody>
      </p:sp>
    </p:spTree>
    <p:extLst>
      <p:ext uri="{BB962C8B-B14F-4D97-AF65-F5344CB8AC3E}">
        <p14:creationId xmlns:p14="http://schemas.microsoft.com/office/powerpoint/2010/main" val="1198623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err="1"/>
              <a:t>まとめと展望</a:t>
            </a:r>
            <a:endParaRPr/>
          </a:p>
        </p:txBody>
      </p:sp>
      <p:sp>
        <p:nvSpPr>
          <p:cNvPr id="3" name="Content Placeholder 2"/>
          <p:cNvSpPr>
            <a:spLocks noGrp="1"/>
          </p:cNvSpPr>
          <p:nvPr>
            <p:ph idx="1"/>
          </p:nvPr>
        </p:nvSpPr>
        <p:spPr>
          <a:xfrm>
            <a:off x="838200" y="1825625"/>
            <a:ext cx="10515600" cy="2022475"/>
          </a:xfrm>
        </p:spPr>
        <p:txBody>
          <a:bodyPr>
            <a:normAutofit/>
          </a:bodyPr>
          <a:lstStyle/>
          <a:p>
            <a:r>
              <a:rPr lang="ja-JP" altLang="en-US"/>
              <a:t>シリコン：主力技術として継続</a:t>
            </a:r>
            <a:endParaRPr/>
          </a:p>
          <a:p>
            <a:r>
              <a:rPr lang="ja-JP" altLang="en-US"/>
              <a:t>有機：軽量・柔軟で特殊用途に期待</a:t>
            </a:r>
            <a:endParaRPr/>
          </a:p>
          <a:p>
            <a:r>
              <a:rPr lang="ja-JP" altLang="en-US"/>
              <a:t>タンデム：高効率・低コストで注目も耐久性課題</a:t>
            </a:r>
            <a:endParaRPr/>
          </a:p>
          <a:p>
            <a:r>
              <a:rPr lang="ja-JP" altLang="en-US"/>
              <a:t>全技術において、リサイクル設計とサーキュラーエコノミーが鍵</a:t>
            </a:r>
            <a:endParaRPr lang="en-US" altLang="ja-JP"/>
          </a:p>
          <a:p>
            <a:endParaRPr lang="en-US" altLang="ja-JP"/>
          </a:p>
          <a:p>
            <a:endParaRPr/>
          </a:p>
        </p:txBody>
      </p:sp>
      <p:sp>
        <p:nvSpPr>
          <p:cNvPr id="4" name="テキスト ボックス 3">
            <a:extLst>
              <a:ext uri="{FF2B5EF4-FFF2-40B4-BE49-F238E27FC236}">
                <a16:creationId xmlns:a16="http://schemas.microsoft.com/office/drawing/2014/main" id="{65B0A5D0-E58E-F2D5-5508-0AF61C70B5F1}"/>
              </a:ext>
            </a:extLst>
          </p:cNvPr>
          <p:cNvSpPr txBox="1"/>
          <p:nvPr/>
        </p:nvSpPr>
        <p:spPr>
          <a:xfrm>
            <a:off x="9950245" y="6282813"/>
            <a:ext cx="2094271" cy="369332"/>
          </a:xfrm>
          <a:prstGeom prst="rect">
            <a:avLst/>
          </a:prstGeom>
          <a:noFill/>
        </p:spPr>
        <p:txBody>
          <a:bodyPr wrap="square" rtlCol="0">
            <a:spAutoFit/>
          </a:bodyPr>
          <a:lstStyle/>
          <a:p>
            <a:r>
              <a:rPr kumimoji="1" lang="en-US" altLang="ja-JP"/>
              <a:t>8221097 </a:t>
            </a:r>
            <a:r>
              <a:rPr kumimoji="1" lang="ja-JP" altLang="en-US"/>
              <a:t>丸島海渡</a:t>
            </a:r>
          </a:p>
        </p:txBody>
      </p:sp>
      <p:sp>
        <p:nvSpPr>
          <p:cNvPr id="7" name="テキスト ボックス 6">
            <a:extLst>
              <a:ext uri="{FF2B5EF4-FFF2-40B4-BE49-F238E27FC236}">
                <a16:creationId xmlns:a16="http://schemas.microsoft.com/office/drawing/2014/main" id="{064D0DE1-7F31-85A8-CA16-D333765A368B}"/>
              </a:ext>
            </a:extLst>
          </p:cNvPr>
          <p:cNvSpPr txBox="1"/>
          <p:nvPr/>
        </p:nvSpPr>
        <p:spPr>
          <a:xfrm>
            <a:off x="939800" y="4343400"/>
            <a:ext cx="10414000" cy="2092881"/>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latin typeface="ＭＳ Ｐゴシック 本文"/>
              </a:rPr>
              <a:t>リサイクルのポイント</a:t>
            </a:r>
            <a:endParaRPr lang="en-US" altLang="ja-JP" sz="2800">
              <a:latin typeface="ＭＳ Ｐゴシック 本文"/>
            </a:endParaRPr>
          </a:p>
          <a:p>
            <a:pPr lvl="1"/>
            <a:r>
              <a:rPr lang="en-US" altLang="ja-JP" sz="2800">
                <a:latin typeface="ＭＳ Ｐゴシック 本文"/>
              </a:rPr>
              <a:t>	</a:t>
            </a:r>
            <a:r>
              <a:rPr lang="ja-JP" altLang="en-US" sz="2800">
                <a:latin typeface="ＭＳ Ｐゴシック 本文"/>
              </a:rPr>
              <a:t>シリコン系 → 「分離の困難さ」</a:t>
            </a:r>
            <a:endParaRPr lang="en-US" altLang="ja-JP" sz="2800">
              <a:latin typeface="ＭＳ Ｐゴシック 本文"/>
            </a:endParaRPr>
          </a:p>
          <a:p>
            <a:pPr lvl="1"/>
            <a:r>
              <a:rPr lang="en-US" altLang="ja-JP" sz="2800">
                <a:latin typeface="ＭＳ Ｐゴシック 本文"/>
              </a:rPr>
              <a:t>	</a:t>
            </a:r>
            <a:r>
              <a:rPr lang="ja-JP" altLang="en-US" sz="2800">
                <a:latin typeface="ＭＳ Ｐゴシック 本文"/>
              </a:rPr>
              <a:t>有機系 → 「技術の未確立」</a:t>
            </a:r>
            <a:endParaRPr lang="en-US" altLang="ja-JP" sz="2800">
              <a:latin typeface="ＭＳ Ｐゴシック 本文"/>
            </a:endParaRPr>
          </a:p>
          <a:p>
            <a:pPr lvl="1"/>
            <a:r>
              <a:rPr lang="en-US" altLang="ja-JP" sz="2800">
                <a:latin typeface="ＭＳ Ｐゴシック 本文"/>
              </a:rPr>
              <a:t>	</a:t>
            </a:r>
            <a:r>
              <a:rPr lang="ja-JP" altLang="en-US" sz="2800">
                <a:latin typeface="ＭＳ Ｐゴシック 本文"/>
              </a:rPr>
              <a:t>タンデム → 「有害物質の管理」</a:t>
            </a:r>
            <a:endParaRPr lang="en-US" altLang="ja-JP" sz="2800">
              <a:latin typeface="ＭＳ Ｐゴシック 本文"/>
            </a:endParaRPr>
          </a:p>
          <a:p>
            <a:endParaRPr kumimoji="1" lang="ja-JP"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0771D4E-8CD5-2D57-29FC-4214864BBCF7}"/>
              </a:ext>
            </a:extLst>
          </p:cNvPr>
          <p:cNvSpPr txBox="1"/>
          <p:nvPr/>
        </p:nvSpPr>
        <p:spPr>
          <a:xfrm>
            <a:off x="10016359" y="6360229"/>
            <a:ext cx="3252951" cy="369332"/>
          </a:xfrm>
          <a:prstGeom prst="rect">
            <a:avLst/>
          </a:prstGeom>
          <a:noFill/>
        </p:spPr>
        <p:txBody>
          <a:bodyPr wrap="square" rtlCol="0">
            <a:spAutoFit/>
          </a:bodyPr>
          <a:lstStyle/>
          <a:p>
            <a:r>
              <a:rPr kumimoji="1" lang="en-US" altLang="ja-JP"/>
              <a:t>8223036</a:t>
            </a:r>
            <a:r>
              <a:rPr kumimoji="1" lang="ja-JP" altLang="en-US"/>
              <a:t>　栗山淳</a:t>
            </a:r>
          </a:p>
        </p:txBody>
      </p:sp>
      <p:grpSp>
        <p:nvGrpSpPr>
          <p:cNvPr id="27" name="グループ化 26">
            <a:extLst>
              <a:ext uri="{FF2B5EF4-FFF2-40B4-BE49-F238E27FC236}">
                <a16:creationId xmlns:a16="http://schemas.microsoft.com/office/drawing/2014/main" id="{7B55FB1D-80B1-2663-5936-3855D5E64B21}"/>
              </a:ext>
            </a:extLst>
          </p:cNvPr>
          <p:cNvGrpSpPr/>
          <p:nvPr/>
        </p:nvGrpSpPr>
        <p:grpSpPr>
          <a:xfrm>
            <a:off x="1451771" y="941915"/>
            <a:ext cx="8825024" cy="1553355"/>
            <a:chOff x="1722474" y="1212112"/>
            <a:chExt cx="8825024" cy="1553355"/>
          </a:xfrm>
        </p:grpSpPr>
        <p:sp>
          <p:nvSpPr>
            <p:cNvPr id="3" name="テキスト ボックス 2">
              <a:extLst>
                <a:ext uri="{FF2B5EF4-FFF2-40B4-BE49-F238E27FC236}">
                  <a16:creationId xmlns:a16="http://schemas.microsoft.com/office/drawing/2014/main" id="{D59F6C62-78EB-795D-CECD-5C55E012DA63}"/>
                </a:ext>
              </a:extLst>
            </p:cNvPr>
            <p:cNvSpPr txBox="1"/>
            <p:nvPr/>
          </p:nvSpPr>
          <p:spPr>
            <a:xfrm>
              <a:off x="1823545" y="1324303"/>
              <a:ext cx="3163124" cy="584775"/>
            </a:xfrm>
            <a:prstGeom prst="rect">
              <a:avLst/>
            </a:prstGeom>
            <a:noFill/>
          </p:spPr>
          <p:txBody>
            <a:bodyPr wrap="square" rtlCol="0">
              <a:spAutoFit/>
            </a:bodyPr>
            <a:lstStyle/>
            <a:p>
              <a:r>
                <a:rPr lang="ja-JP" altLang="en-US" sz="3200"/>
                <a:t>太陽電池の性能</a:t>
              </a:r>
              <a:endParaRPr kumimoji="1" lang="ja-JP" altLang="en-US" sz="3200"/>
            </a:p>
          </p:txBody>
        </p:sp>
        <p:sp>
          <p:nvSpPr>
            <p:cNvPr id="5" name="テキスト ボックス 4">
              <a:extLst>
                <a:ext uri="{FF2B5EF4-FFF2-40B4-BE49-F238E27FC236}">
                  <a16:creationId xmlns:a16="http://schemas.microsoft.com/office/drawing/2014/main" id="{60FC9CFB-249E-341B-84C7-A6DF319ED601}"/>
                </a:ext>
              </a:extLst>
            </p:cNvPr>
            <p:cNvSpPr txBox="1"/>
            <p:nvPr/>
          </p:nvSpPr>
          <p:spPr>
            <a:xfrm>
              <a:off x="8065346" y="1324303"/>
              <a:ext cx="1951013" cy="523220"/>
            </a:xfrm>
            <a:prstGeom prst="rect">
              <a:avLst/>
            </a:prstGeom>
            <a:noFill/>
          </p:spPr>
          <p:txBody>
            <a:bodyPr wrap="square" rtlCol="0">
              <a:spAutoFit/>
            </a:bodyPr>
            <a:lstStyle/>
            <a:p>
              <a:r>
                <a:rPr kumimoji="1" lang="ja-JP" altLang="en-US" sz="2800"/>
                <a:t>高効率化</a:t>
              </a:r>
            </a:p>
          </p:txBody>
        </p:sp>
        <p:sp>
          <p:nvSpPr>
            <p:cNvPr id="6" name="テキスト ボックス 5">
              <a:extLst>
                <a:ext uri="{FF2B5EF4-FFF2-40B4-BE49-F238E27FC236}">
                  <a16:creationId xmlns:a16="http://schemas.microsoft.com/office/drawing/2014/main" id="{CE1AC678-70C0-97EA-5CF1-9188EE0A72A0}"/>
                </a:ext>
              </a:extLst>
            </p:cNvPr>
            <p:cNvSpPr txBox="1"/>
            <p:nvPr/>
          </p:nvSpPr>
          <p:spPr>
            <a:xfrm>
              <a:off x="8065346" y="2242247"/>
              <a:ext cx="2482152" cy="523220"/>
            </a:xfrm>
            <a:prstGeom prst="rect">
              <a:avLst/>
            </a:prstGeom>
            <a:noFill/>
          </p:spPr>
          <p:txBody>
            <a:bodyPr wrap="square" rtlCol="0">
              <a:spAutoFit/>
            </a:bodyPr>
            <a:lstStyle/>
            <a:p>
              <a:r>
                <a:rPr kumimoji="1" lang="ja-JP" altLang="en-US" sz="2800"/>
                <a:t>耐久性向上</a:t>
              </a:r>
            </a:p>
          </p:txBody>
        </p:sp>
        <p:sp>
          <p:nvSpPr>
            <p:cNvPr id="7" name="四角形: 角を丸くする 6">
              <a:extLst>
                <a:ext uri="{FF2B5EF4-FFF2-40B4-BE49-F238E27FC236}">
                  <a16:creationId xmlns:a16="http://schemas.microsoft.com/office/drawing/2014/main" id="{FF466C17-34CB-8F46-EEFE-673F02FB4465}"/>
                </a:ext>
              </a:extLst>
            </p:cNvPr>
            <p:cNvSpPr/>
            <p:nvPr/>
          </p:nvSpPr>
          <p:spPr>
            <a:xfrm>
              <a:off x="1722474" y="1212112"/>
              <a:ext cx="3264195" cy="808073"/>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ED58D7FB-2F43-CDF0-1925-A9960C25CDCB}"/>
                </a:ext>
              </a:extLst>
            </p:cNvPr>
            <p:cNvCxnSpPr>
              <a:cxnSpLocks/>
            </p:cNvCxnSpPr>
            <p:nvPr/>
          </p:nvCxnSpPr>
          <p:spPr>
            <a:xfrm flipH="1">
              <a:off x="5363208" y="1585913"/>
              <a:ext cx="2373018"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CE010128-1E3E-1E7F-D7A1-6929ACECC843}"/>
                </a:ext>
              </a:extLst>
            </p:cNvPr>
            <p:cNvCxnSpPr>
              <a:cxnSpLocks/>
            </p:cNvCxnSpPr>
            <p:nvPr/>
          </p:nvCxnSpPr>
          <p:spPr>
            <a:xfrm flipH="1" flipV="1">
              <a:off x="5363208" y="1909078"/>
              <a:ext cx="2286490" cy="56745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grpSp>
      <p:grpSp>
        <p:nvGrpSpPr>
          <p:cNvPr id="28" name="グループ化 27">
            <a:extLst>
              <a:ext uri="{FF2B5EF4-FFF2-40B4-BE49-F238E27FC236}">
                <a16:creationId xmlns:a16="http://schemas.microsoft.com/office/drawing/2014/main" id="{6F24D809-3A7A-C71F-10EF-AC36E0E4F156}"/>
              </a:ext>
            </a:extLst>
          </p:cNvPr>
          <p:cNvGrpSpPr/>
          <p:nvPr/>
        </p:nvGrpSpPr>
        <p:grpSpPr>
          <a:xfrm>
            <a:off x="1452261" y="2981855"/>
            <a:ext cx="9287478" cy="808073"/>
            <a:chOff x="1823545" y="3523462"/>
            <a:chExt cx="9287478" cy="808073"/>
          </a:xfrm>
        </p:grpSpPr>
        <p:sp>
          <p:nvSpPr>
            <p:cNvPr id="17" name="テキスト ボックス 16">
              <a:extLst>
                <a:ext uri="{FF2B5EF4-FFF2-40B4-BE49-F238E27FC236}">
                  <a16:creationId xmlns:a16="http://schemas.microsoft.com/office/drawing/2014/main" id="{F60D260A-0C14-6B53-BBEE-32DF784259AF}"/>
                </a:ext>
              </a:extLst>
            </p:cNvPr>
            <p:cNvSpPr txBox="1"/>
            <p:nvPr/>
          </p:nvSpPr>
          <p:spPr>
            <a:xfrm>
              <a:off x="1897973" y="3635112"/>
              <a:ext cx="3088696" cy="584775"/>
            </a:xfrm>
            <a:prstGeom prst="rect">
              <a:avLst/>
            </a:prstGeom>
            <a:noFill/>
          </p:spPr>
          <p:txBody>
            <a:bodyPr wrap="square" rtlCol="0">
              <a:spAutoFit/>
            </a:bodyPr>
            <a:lstStyle/>
            <a:p>
              <a:r>
                <a:rPr lang="ja-JP" altLang="en-US" sz="3200"/>
                <a:t>太陽電池の普及</a:t>
              </a:r>
              <a:endParaRPr kumimoji="1" lang="ja-JP" altLang="en-US" sz="3200"/>
            </a:p>
          </p:txBody>
        </p:sp>
        <p:sp>
          <p:nvSpPr>
            <p:cNvPr id="18" name="四角形: 角を丸くする 17">
              <a:extLst>
                <a:ext uri="{FF2B5EF4-FFF2-40B4-BE49-F238E27FC236}">
                  <a16:creationId xmlns:a16="http://schemas.microsoft.com/office/drawing/2014/main" id="{626297E3-7FAA-98C8-FC39-BE32397DF53A}"/>
                </a:ext>
              </a:extLst>
            </p:cNvPr>
            <p:cNvSpPr/>
            <p:nvPr/>
          </p:nvSpPr>
          <p:spPr>
            <a:xfrm>
              <a:off x="1823545" y="3523462"/>
              <a:ext cx="3264195" cy="808073"/>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id="{E762392C-4374-8975-F849-A6E2C5938B55}"/>
                </a:ext>
              </a:extLst>
            </p:cNvPr>
            <p:cNvCxnSpPr>
              <a:cxnSpLocks/>
            </p:cNvCxnSpPr>
            <p:nvPr/>
          </p:nvCxnSpPr>
          <p:spPr>
            <a:xfrm flipH="1">
              <a:off x="5464279" y="3896720"/>
              <a:ext cx="2372528"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6" name="テキスト ボックス 25">
              <a:extLst>
                <a:ext uri="{FF2B5EF4-FFF2-40B4-BE49-F238E27FC236}">
                  <a16:creationId xmlns:a16="http://schemas.microsoft.com/office/drawing/2014/main" id="{74F0E438-38B5-F3FD-354A-8B5F68054238}"/>
                </a:ext>
              </a:extLst>
            </p:cNvPr>
            <p:cNvSpPr txBox="1"/>
            <p:nvPr/>
          </p:nvSpPr>
          <p:spPr>
            <a:xfrm>
              <a:off x="8065346" y="3665888"/>
              <a:ext cx="3045677" cy="523220"/>
            </a:xfrm>
            <a:prstGeom prst="rect">
              <a:avLst/>
            </a:prstGeom>
            <a:noFill/>
          </p:spPr>
          <p:txBody>
            <a:bodyPr wrap="square" rtlCol="0">
              <a:spAutoFit/>
            </a:bodyPr>
            <a:lstStyle/>
            <a:p>
              <a:r>
                <a:rPr kumimoji="1" lang="ja-JP" altLang="en-US" sz="2800"/>
                <a:t>電力供給の仕組み</a:t>
              </a:r>
            </a:p>
          </p:txBody>
        </p:sp>
      </p:grpSp>
      <p:sp>
        <p:nvSpPr>
          <p:cNvPr id="29" name="矢印: 下 28">
            <a:extLst>
              <a:ext uri="{FF2B5EF4-FFF2-40B4-BE49-F238E27FC236}">
                <a16:creationId xmlns:a16="http://schemas.microsoft.com/office/drawing/2014/main" id="{58518CD3-D6D2-6657-EFE8-4FCB1645F1A1}"/>
              </a:ext>
            </a:extLst>
          </p:cNvPr>
          <p:cNvSpPr/>
          <p:nvPr/>
        </p:nvSpPr>
        <p:spPr>
          <a:xfrm>
            <a:off x="8793893" y="3789928"/>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7D4373DC-E1A6-7860-595C-E83F1B890A05}"/>
              </a:ext>
            </a:extLst>
          </p:cNvPr>
          <p:cNvSpPr txBox="1"/>
          <p:nvPr/>
        </p:nvSpPr>
        <p:spPr>
          <a:xfrm>
            <a:off x="8157005" y="4910763"/>
            <a:ext cx="2119790" cy="646331"/>
          </a:xfrm>
          <a:prstGeom prst="rect">
            <a:avLst/>
          </a:prstGeom>
          <a:noFill/>
        </p:spPr>
        <p:txBody>
          <a:bodyPr wrap="square" rtlCol="0">
            <a:spAutoFit/>
          </a:bodyPr>
          <a:lstStyle/>
          <a:p>
            <a:r>
              <a:rPr lang="ja-JP" altLang="en-US" sz="3600"/>
              <a:t>系統連係</a:t>
            </a:r>
            <a:endParaRPr kumimoji="1" lang="ja-JP" altLang="en-US" sz="3600"/>
          </a:p>
        </p:txBody>
      </p:sp>
      <p:sp>
        <p:nvSpPr>
          <p:cNvPr id="31" name="四角形: 角を丸くする 30">
            <a:extLst>
              <a:ext uri="{FF2B5EF4-FFF2-40B4-BE49-F238E27FC236}">
                <a16:creationId xmlns:a16="http://schemas.microsoft.com/office/drawing/2014/main" id="{5042F448-1771-4EAA-4597-1DC168BBFB42}"/>
              </a:ext>
            </a:extLst>
          </p:cNvPr>
          <p:cNvSpPr/>
          <p:nvPr/>
        </p:nvSpPr>
        <p:spPr>
          <a:xfrm>
            <a:off x="8070112" y="4829891"/>
            <a:ext cx="2206683" cy="808073"/>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D23C6184-EE77-13BD-E60A-A9B8249F37F3}"/>
              </a:ext>
            </a:extLst>
          </p:cNvPr>
          <p:cNvSpPr txBox="1"/>
          <p:nvPr/>
        </p:nvSpPr>
        <p:spPr>
          <a:xfrm>
            <a:off x="122195" y="145785"/>
            <a:ext cx="45937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sz="3200" b="1">
                <a:latin typeface="MS PGothic"/>
                <a:ea typeface="MS PGothic"/>
              </a:rPr>
              <a:t>系統連系</a:t>
            </a:r>
            <a:r>
              <a:rPr lang="ja-JP" altLang="en-US" sz="3200" b="1">
                <a:latin typeface="MS PGothic"/>
                <a:ea typeface="MS PGothic"/>
              </a:rPr>
              <a:t>の必要性</a:t>
            </a:r>
            <a:endParaRPr lang="ja-JP" sz="3200" b="1">
              <a:latin typeface="MS PGothic"/>
              <a:ea typeface="MS PGothic"/>
            </a:endParaRPr>
          </a:p>
        </p:txBody>
      </p:sp>
    </p:spTree>
    <p:extLst>
      <p:ext uri="{BB962C8B-B14F-4D97-AF65-F5344CB8AC3E}">
        <p14:creationId xmlns:p14="http://schemas.microsoft.com/office/powerpoint/2010/main" val="273494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heel(1)">
                                      <p:cBhvr>
                                        <p:cTn id="24"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C17571D-5F4B-2D93-810D-EE0E7B01ABFD}"/>
              </a:ext>
            </a:extLst>
          </p:cNvPr>
          <p:cNvSpPr txBox="1"/>
          <p:nvPr/>
        </p:nvSpPr>
        <p:spPr>
          <a:xfrm>
            <a:off x="2351314" y="40277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a:p>
        </p:txBody>
      </p:sp>
      <p:sp>
        <p:nvSpPr>
          <p:cNvPr id="5" name="テキスト ボックス 4">
            <a:extLst>
              <a:ext uri="{FF2B5EF4-FFF2-40B4-BE49-F238E27FC236}">
                <a16:creationId xmlns:a16="http://schemas.microsoft.com/office/drawing/2014/main" id="{C47611B2-DA10-312C-9449-2BF0E70968BC}"/>
              </a:ext>
            </a:extLst>
          </p:cNvPr>
          <p:cNvSpPr txBox="1"/>
          <p:nvPr/>
        </p:nvSpPr>
        <p:spPr>
          <a:xfrm>
            <a:off x="250370" y="149589"/>
            <a:ext cx="45937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sz="3200" b="1">
                <a:latin typeface="MS PGothic"/>
                <a:ea typeface="MS PGothic"/>
              </a:rPr>
              <a:t>系統連系とは</a:t>
            </a:r>
          </a:p>
        </p:txBody>
      </p:sp>
      <p:sp>
        <p:nvSpPr>
          <p:cNvPr id="6" name="テキスト ボックス 5">
            <a:extLst>
              <a:ext uri="{FF2B5EF4-FFF2-40B4-BE49-F238E27FC236}">
                <a16:creationId xmlns:a16="http://schemas.microsoft.com/office/drawing/2014/main" id="{7A6222C2-E859-3ECB-E5F4-86A69A333BAE}"/>
              </a:ext>
            </a:extLst>
          </p:cNvPr>
          <p:cNvSpPr txBox="1"/>
          <p:nvPr/>
        </p:nvSpPr>
        <p:spPr>
          <a:xfrm>
            <a:off x="177083" y="3878180"/>
            <a:ext cx="542627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solidFill>
                  <a:srgbClr val="111111"/>
                </a:solidFill>
                <a:ea typeface="+mn-lt"/>
                <a:cs typeface="+mn-lt"/>
              </a:rPr>
              <a:t>・個人で発電された電力が社会全体で活用できる</a:t>
            </a:r>
            <a:endParaRPr lang="ja-JP"/>
          </a:p>
        </p:txBody>
      </p:sp>
      <p:sp>
        <p:nvSpPr>
          <p:cNvPr id="7" name="テキスト ボックス 6">
            <a:extLst>
              <a:ext uri="{FF2B5EF4-FFF2-40B4-BE49-F238E27FC236}">
                <a16:creationId xmlns:a16="http://schemas.microsoft.com/office/drawing/2014/main" id="{3D60A5FA-9E35-AB12-B945-BD0AB0268034}"/>
              </a:ext>
            </a:extLst>
          </p:cNvPr>
          <p:cNvSpPr txBox="1"/>
          <p:nvPr/>
        </p:nvSpPr>
        <p:spPr>
          <a:xfrm>
            <a:off x="6096000" y="783090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a:ea typeface="ＭＳ Ｐゴシック"/>
                <a:hlinkClick r:id="rId3"/>
              </a:rPr>
              <a:t>https://solar-jp.net/6672</a:t>
            </a:r>
            <a:endParaRPr lang="ja-JP" altLang="en-US"/>
          </a:p>
          <a:p>
            <a:endParaRPr lang="en-US" altLang="ja-JP">
              <a:ea typeface="ＭＳ Ｐゴシック"/>
            </a:endParaRPr>
          </a:p>
        </p:txBody>
      </p:sp>
      <p:sp>
        <p:nvSpPr>
          <p:cNvPr id="9" name="テキスト ボックス 8">
            <a:extLst>
              <a:ext uri="{FF2B5EF4-FFF2-40B4-BE49-F238E27FC236}">
                <a16:creationId xmlns:a16="http://schemas.microsoft.com/office/drawing/2014/main" id="{00E6A037-709F-E4CB-66D2-BE42B1783D83}"/>
              </a:ext>
            </a:extLst>
          </p:cNvPr>
          <p:cNvSpPr txBox="1"/>
          <p:nvPr/>
        </p:nvSpPr>
        <p:spPr>
          <a:xfrm>
            <a:off x="1" y="6858000"/>
            <a:ext cx="67926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a:ea typeface="ＭＳ Ｐゴシック"/>
                <a:hlinkClick r:id="rId4"/>
              </a:rPr>
              <a:t>https://sol.kepco.jp/useful/taiyoko/w/keitorenkei/#:~:text</a:t>
            </a:r>
            <a:endParaRPr lang="ja-JP" altLang="en-US"/>
          </a:p>
          <a:p>
            <a:endParaRPr lang="en-US" altLang="ja-JP">
              <a:ea typeface="ＭＳ Ｐゴシック"/>
            </a:endParaRPr>
          </a:p>
        </p:txBody>
      </p:sp>
      <p:sp>
        <p:nvSpPr>
          <p:cNvPr id="10" name="テキスト ボックス 9">
            <a:extLst>
              <a:ext uri="{FF2B5EF4-FFF2-40B4-BE49-F238E27FC236}">
                <a16:creationId xmlns:a16="http://schemas.microsoft.com/office/drawing/2014/main" id="{8EE0C7E3-1490-1B6D-A2FE-3D43069C664A}"/>
              </a:ext>
            </a:extLst>
          </p:cNvPr>
          <p:cNvSpPr txBox="1"/>
          <p:nvPr/>
        </p:nvSpPr>
        <p:spPr>
          <a:xfrm>
            <a:off x="5747657" y="6858000"/>
            <a:ext cx="78268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a:ea typeface="ＭＳ Ｐゴシック"/>
                <a:hlinkClick r:id="rId5"/>
              </a:rPr>
              <a:t>https://www.matsusada.co.jp/column/column-system_connection.html</a:t>
            </a:r>
            <a:endParaRPr lang="ja-JP" altLang="en-US"/>
          </a:p>
          <a:p>
            <a:endParaRPr lang="en-US" altLang="ja-JP">
              <a:ea typeface="ＭＳ Ｐゴシック"/>
            </a:endParaRPr>
          </a:p>
        </p:txBody>
      </p:sp>
      <p:pic>
        <p:nvPicPr>
          <p:cNvPr id="3" name="図 2" descr="ダイアグラム&#10;&#10;AI 生成コンテンツは誤りを含む可能性があります。">
            <a:extLst>
              <a:ext uri="{FF2B5EF4-FFF2-40B4-BE49-F238E27FC236}">
                <a16:creationId xmlns:a16="http://schemas.microsoft.com/office/drawing/2014/main" id="{A7ECEDC2-F327-D11F-6EEF-4C13192C26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3797" y="135492"/>
            <a:ext cx="6295238" cy="6232651"/>
          </a:xfrm>
          <a:prstGeom prst="rect">
            <a:avLst/>
          </a:prstGeom>
        </p:spPr>
      </p:pic>
      <p:sp>
        <p:nvSpPr>
          <p:cNvPr id="11" name="テキスト ボックス 10">
            <a:extLst>
              <a:ext uri="{FF2B5EF4-FFF2-40B4-BE49-F238E27FC236}">
                <a16:creationId xmlns:a16="http://schemas.microsoft.com/office/drawing/2014/main" id="{7A12222C-19CC-FE9D-55CE-5B552308D23E}"/>
              </a:ext>
            </a:extLst>
          </p:cNvPr>
          <p:cNvSpPr txBox="1"/>
          <p:nvPr/>
        </p:nvSpPr>
        <p:spPr>
          <a:xfrm>
            <a:off x="250370" y="7646236"/>
            <a:ext cx="6815470" cy="369332"/>
          </a:xfrm>
          <a:prstGeom prst="rect">
            <a:avLst/>
          </a:prstGeom>
          <a:noFill/>
        </p:spPr>
        <p:txBody>
          <a:bodyPr wrap="square">
            <a:spAutoFit/>
          </a:bodyPr>
          <a:lstStyle/>
          <a:p>
            <a:r>
              <a:rPr lang="ja-JP" altLang="en-US"/>
              <a:t>http://solalin.com/faq/01-05.html</a:t>
            </a:r>
          </a:p>
        </p:txBody>
      </p:sp>
      <p:sp>
        <p:nvSpPr>
          <p:cNvPr id="2" name="テキスト ボックス 1">
            <a:extLst>
              <a:ext uri="{FF2B5EF4-FFF2-40B4-BE49-F238E27FC236}">
                <a16:creationId xmlns:a16="http://schemas.microsoft.com/office/drawing/2014/main" id="{E9AC550B-46F6-515D-D7F6-BA493C61B2BD}"/>
              </a:ext>
            </a:extLst>
          </p:cNvPr>
          <p:cNvSpPr txBox="1"/>
          <p:nvPr/>
        </p:nvSpPr>
        <p:spPr>
          <a:xfrm>
            <a:off x="10016359" y="6360229"/>
            <a:ext cx="3252951" cy="369332"/>
          </a:xfrm>
          <a:prstGeom prst="rect">
            <a:avLst/>
          </a:prstGeom>
          <a:noFill/>
        </p:spPr>
        <p:txBody>
          <a:bodyPr wrap="square" rtlCol="0">
            <a:spAutoFit/>
          </a:bodyPr>
          <a:lstStyle/>
          <a:p>
            <a:r>
              <a:rPr kumimoji="1" lang="en-US" altLang="ja-JP"/>
              <a:t>8223036</a:t>
            </a:r>
            <a:r>
              <a:rPr kumimoji="1" lang="ja-JP" altLang="en-US"/>
              <a:t>　栗山淳</a:t>
            </a:r>
          </a:p>
        </p:txBody>
      </p:sp>
      <p:sp>
        <p:nvSpPr>
          <p:cNvPr id="12" name="テキスト ボックス 11">
            <a:extLst>
              <a:ext uri="{FF2B5EF4-FFF2-40B4-BE49-F238E27FC236}">
                <a16:creationId xmlns:a16="http://schemas.microsoft.com/office/drawing/2014/main" id="{2C5CE3A0-F5A5-E692-FD17-8FCE12DF732E}"/>
              </a:ext>
            </a:extLst>
          </p:cNvPr>
          <p:cNvSpPr txBox="1"/>
          <p:nvPr/>
        </p:nvSpPr>
        <p:spPr>
          <a:xfrm>
            <a:off x="0" y="1822170"/>
            <a:ext cx="5503797" cy="830997"/>
          </a:xfrm>
          <a:prstGeom prst="rect">
            <a:avLst/>
          </a:prstGeom>
          <a:noFill/>
        </p:spPr>
        <p:txBody>
          <a:bodyPr wrap="square">
            <a:spAutoFit/>
          </a:bodyPr>
          <a:lstStyle/>
          <a:p>
            <a:r>
              <a:rPr lang="ja-JP" altLang="en-US" sz="2400">
                <a:solidFill>
                  <a:srgbClr val="111111"/>
                </a:solidFill>
                <a:ea typeface="+mn-lt"/>
                <a:cs typeface="+mn-lt"/>
              </a:rPr>
              <a:t>・</a:t>
            </a:r>
            <a:r>
              <a:rPr lang="ja-JP" altLang="ja-JP" sz="2400">
                <a:solidFill>
                  <a:srgbClr val="111111"/>
                </a:solidFill>
                <a:ea typeface="+mn-lt"/>
                <a:cs typeface="+mn-lt"/>
              </a:rPr>
              <a:t>太陽光発電設備と電力会社の送電網（電力系統）をつなぐ仕組み</a:t>
            </a:r>
            <a:endParaRPr lang="en-US" altLang="ja-JP" sz="2400">
              <a:solidFill>
                <a:srgbClr val="111111"/>
              </a:solidFill>
              <a:ea typeface="+mn-lt"/>
              <a:cs typeface="+mn-lt"/>
            </a:endParaRPr>
          </a:p>
        </p:txBody>
      </p:sp>
    </p:spTree>
    <p:extLst>
      <p:ext uri="{BB962C8B-B14F-4D97-AF65-F5344CB8AC3E}">
        <p14:creationId xmlns:p14="http://schemas.microsoft.com/office/powerpoint/2010/main" val="306201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5328784E-04D3-9CB8-A15E-9CFE579A2075}"/>
              </a:ext>
            </a:extLst>
          </p:cNvPr>
          <p:cNvSpPr txBox="1"/>
          <p:nvPr/>
        </p:nvSpPr>
        <p:spPr>
          <a:xfrm>
            <a:off x="250370" y="114299"/>
            <a:ext cx="62701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sz="3200" b="1">
                <a:latin typeface="MS PGothic"/>
                <a:ea typeface="MS PGothic"/>
              </a:rPr>
              <a:t>系統連系</a:t>
            </a:r>
            <a:r>
              <a:rPr lang="ja-JP" altLang="en-US" sz="3200" b="1">
                <a:latin typeface="MS PGothic"/>
                <a:ea typeface="MS PGothic"/>
              </a:rPr>
              <a:t>の基本的な仕組み</a:t>
            </a:r>
            <a:endParaRPr lang="en-US" altLang="ja-JP" sz="3200" b="1">
              <a:latin typeface="MS PGothic"/>
              <a:ea typeface="MS PGothic"/>
            </a:endParaRPr>
          </a:p>
        </p:txBody>
      </p:sp>
      <p:sp>
        <p:nvSpPr>
          <p:cNvPr id="14" name="テキスト ボックス 13">
            <a:extLst>
              <a:ext uri="{FF2B5EF4-FFF2-40B4-BE49-F238E27FC236}">
                <a16:creationId xmlns:a16="http://schemas.microsoft.com/office/drawing/2014/main" id="{ED02D789-B38A-2326-FAB9-022B2336B51C}"/>
              </a:ext>
            </a:extLst>
          </p:cNvPr>
          <p:cNvSpPr txBox="1"/>
          <p:nvPr/>
        </p:nvSpPr>
        <p:spPr>
          <a:xfrm>
            <a:off x="475048" y="3485659"/>
            <a:ext cx="562095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ea typeface="ＭＳ Ｐゴシック"/>
              </a:rPr>
              <a:t>送電線を使って必要な場所に電力を供給</a:t>
            </a:r>
          </a:p>
        </p:txBody>
      </p:sp>
      <p:sp>
        <p:nvSpPr>
          <p:cNvPr id="16" name="テキスト ボックス 15">
            <a:extLst>
              <a:ext uri="{FF2B5EF4-FFF2-40B4-BE49-F238E27FC236}">
                <a16:creationId xmlns:a16="http://schemas.microsoft.com/office/drawing/2014/main" id="{AFE7F402-E65F-5FF3-A155-A8D2DB2E3A91}"/>
              </a:ext>
            </a:extLst>
          </p:cNvPr>
          <p:cNvSpPr txBox="1"/>
          <p:nvPr/>
        </p:nvSpPr>
        <p:spPr>
          <a:xfrm>
            <a:off x="475048" y="1561452"/>
            <a:ext cx="433618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a:ea typeface="ＭＳ Ｐゴシック"/>
              </a:rPr>
              <a:t>パワーコンディショナー</a:t>
            </a:r>
            <a:endParaRPr lang="en-US" altLang="ja-JP" sz="2800">
              <a:ea typeface="ＭＳ Ｐゴシック"/>
            </a:endParaRPr>
          </a:p>
          <a:p>
            <a:endParaRPr lang="ja-JP" altLang="en-US" sz="2800">
              <a:ea typeface="ＭＳ Ｐゴシック"/>
            </a:endParaRPr>
          </a:p>
          <a:p>
            <a:r>
              <a:rPr lang="ja-JP" altLang="en-US" sz="2400">
                <a:ea typeface="ＭＳ Ｐゴシック"/>
              </a:rPr>
              <a:t>→　直流電力を交流電力へ変換</a:t>
            </a:r>
          </a:p>
        </p:txBody>
      </p:sp>
      <p:pic>
        <p:nvPicPr>
          <p:cNvPr id="3" name="図 2" descr="ダイアグラム&#10;&#10;AI 生成コンテンツは誤りを含む可能性があります。">
            <a:extLst>
              <a:ext uri="{FF2B5EF4-FFF2-40B4-BE49-F238E27FC236}">
                <a16:creationId xmlns:a16="http://schemas.microsoft.com/office/drawing/2014/main" id="{E266CCF0-D4E2-5404-BD16-3316F237F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1185" y="325629"/>
            <a:ext cx="5920815" cy="5930296"/>
          </a:xfrm>
          <a:prstGeom prst="rect">
            <a:avLst/>
          </a:prstGeom>
        </p:spPr>
      </p:pic>
      <p:sp>
        <p:nvSpPr>
          <p:cNvPr id="15" name="テキスト ボックス 14">
            <a:extLst>
              <a:ext uri="{FF2B5EF4-FFF2-40B4-BE49-F238E27FC236}">
                <a16:creationId xmlns:a16="http://schemas.microsoft.com/office/drawing/2014/main" id="{2866D4E6-F66C-08B7-91A0-AC326A272582}"/>
              </a:ext>
            </a:extLst>
          </p:cNvPr>
          <p:cNvSpPr txBox="1"/>
          <p:nvPr/>
        </p:nvSpPr>
        <p:spPr>
          <a:xfrm>
            <a:off x="1762346" y="8305432"/>
            <a:ext cx="6097772" cy="369332"/>
          </a:xfrm>
          <a:prstGeom prst="rect">
            <a:avLst/>
          </a:prstGeom>
          <a:noFill/>
        </p:spPr>
        <p:txBody>
          <a:bodyPr wrap="square">
            <a:spAutoFit/>
          </a:bodyPr>
          <a:lstStyle/>
          <a:p>
            <a:r>
              <a:rPr lang="ja-JP" altLang="en-US"/>
              <a:t>https://evdays.tepco.co.jp/entry/2022/02/01/kurashi3</a:t>
            </a:r>
          </a:p>
        </p:txBody>
      </p:sp>
      <p:sp>
        <p:nvSpPr>
          <p:cNvPr id="2" name="テキスト ボックス 1">
            <a:extLst>
              <a:ext uri="{FF2B5EF4-FFF2-40B4-BE49-F238E27FC236}">
                <a16:creationId xmlns:a16="http://schemas.microsoft.com/office/drawing/2014/main" id="{4401B803-5E25-1C88-A552-6777E5DEF12B}"/>
              </a:ext>
            </a:extLst>
          </p:cNvPr>
          <p:cNvSpPr txBox="1"/>
          <p:nvPr/>
        </p:nvSpPr>
        <p:spPr>
          <a:xfrm>
            <a:off x="10016359" y="6360229"/>
            <a:ext cx="3252951" cy="369332"/>
          </a:xfrm>
          <a:prstGeom prst="rect">
            <a:avLst/>
          </a:prstGeom>
          <a:noFill/>
        </p:spPr>
        <p:txBody>
          <a:bodyPr wrap="square" rtlCol="0">
            <a:spAutoFit/>
          </a:bodyPr>
          <a:lstStyle/>
          <a:p>
            <a:r>
              <a:rPr kumimoji="1" lang="en-US" altLang="ja-JP"/>
              <a:t>8223036</a:t>
            </a:r>
            <a:r>
              <a:rPr kumimoji="1" lang="ja-JP" altLang="en-US"/>
              <a:t>　栗山淳</a:t>
            </a:r>
          </a:p>
        </p:txBody>
      </p:sp>
      <p:sp>
        <p:nvSpPr>
          <p:cNvPr id="4" name="矢印: 下 3">
            <a:extLst>
              <a:ext uri="{FF2B5EF4-FFF2-40B4-BE49-F238E27FC236}">
                <a16:creationId xmlns:a16="http://schemas.microsoft.com/office/drawing/2014/main" id="{B81E565A-BC9B-F4CE-6E70-285D720B8DFE}"/>
              </a:ext>
            </a:extLst>
          </p:cNvPr>
          <p:cNvSpPr/>
          <p:nvPr/>
        </p:nvSpPr>
        <p:spPr>
          <a:xfrm>
            <a:off x="2900823" y="4318140"/>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42E2534-FAD9-1064-56F0-9369C7648621}"/>
              </a:ext>
            </a:extLst>
          </p:cNvPr>
          <p:cNvSpPr txBox="1"/>
          <p:nvPr/>
        </p:nvSpPr>
        <p:spPr>
          <a:xfrm>
            <a:off x="899589" y="5370555"/>
            <a:ext cx="56209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ea typeface="ＭＳ Ｐゴシック"/>
              </a:rPr>
              <a:t>電力の双方向のやり取りが可能</a:t>
            </a:r>
          </a:p>
        </p:txBody>
      </p:sp>
      <p:cxnSp>
        <p:nvCxnSpPr>
          <p:cNvPr id="8" name="直線コネクタ 7">
            <a:extLst>
              <a:ext uri="{FF2B5EF4-FFF2-40B4-BE49-F238E27FC236}">
                <a16:creationId xmlns:a16="http://schemas.microsoft.com/office/drawing/2014/main" id="{523B9017-4C4F-7EEB-E038-8D2A1B6F081C}"/>
              </a:ext>
            </a:extLst>
          </p:cNvPr>
          <p:cNvCxnSpPr>
            <a:cxnSpLocks/>
          </p:cNvCxnSpPr>
          <p:nvPr/>
        </p:nvCxnSpPr>
        <p:spPr>
          <a:xfrm>
            <a:off x="2000596" y="5886481"/>
            <a:ext cx="2769718"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103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711E8A4-20CE-A9EE-DB73-47DB25F8871A}"/>
              </a:ext>
            </a:extLst>
          </p:cNvPr>
          <p:cNvSpPr txBox="1"/>
          <p:nvPr/>
        </p:nvSpPr>
        <p:spPr>
          <a:xfrm>
            <a:off x="250370" y="114299"/>
            <a:ext cx="62701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sz="3200" b="1">
                <a:latin typeface="MS PGothic"/>
                <a:ea typeface="MS PGothic"/>
              </a:rPr>
              <a:t>系統連系</a:t>
            </a:r>
            <a:r>
              <a:rPr lang="ja-JP" altLang="en-US" sz="3200" b="1">
                <a:latin typeface="MS PGothic"/>
                <a:ea typeface="MS PGothic"/>
              </a:rPr>
              <a:t>がもたらす効果</a:t>
            </a:r>
            <a:endParaRPr lang="en-US" altLang="ja-JP" sz="3200" b="1">
              <a:latin typeface="MS PGothic"/>
              <a:ea typeface="MS PGothic"/>
            </a:endParaRPr>
          </a:p>
        </p:txBody>
      </p:sp>
      <p:sp>
        <p:nvSpPr>
          <p:cNvPr id="5" name="テキスト ボックス 4">
            <a:extLst>
              <a:ext uri="{FF2B5EF4-FFF2-40B4-BE49-F238E27FC236}">
                <a16:creationId xmlns:a16="http://schemas.microsoft.com/office/drawing/2014/main" id="{DF3F2243-CB76-5DA5-17A6-63EDB4C9DE47}"/>
              </a:ext>
            </a:extLst>
          </p:cNvPr>
          <p:cNvSpPr txBox="1"/>
          <p:nvPr/>
        </p:nvSpPr>
        <p:spPr>
          <a:xfrm>
            <a:off x="680484" y="1105786"/>
            <a:ext cx="2317897" cy="584775"/>
          </a:xfrm>
          <a:prstGeom prst="rect">
            <a:avLst/>
          </a:prstGeom>
          <a:noFill/>
        </p:spPr>
        <p:txBody>
          <a:bodyPr wrap="square" rtlCol="0">
            <a:spAutoFit/>
          </a:bodyPr>
          <a:lstStyle/>
          <a:p>
            <a:r>
              <a:rPr kumimoji="1" lang="ja-JP" altLang="en-US" sz="3200"/>
              <a:t>太陽光発電　</a:t>
            </a:r>
          </a:p>
        </p:txBody>
      </p:sp>
      <p:sp>
        <p:nvSpPr>
          <p:cNvPr id="7" name="テキスト ボックス 6">
            <a:extLst>
              <a:ext uri="{FF2B5EF4-FFF2-40B4-BE49-F238E27FC236}">
                <a16:creationId xmlns:a16="http://schemas.microsoft.com/office/drawing/2014/main" id="{89B3F012-7F30-AB2D-A115-E51C5B95D065}"/>
              </a:ext>
            </a:extLst>
          </p:cNvPr>
          <p:cNvSpPr txBox="1"/>
          <p:nvPr/>
        </p:nvSpPr>
        <p:spPr>
          <a:xfrm>
            <a:off x="4435549" y="1105786"/>
            <a:ext cx="6097772" cy="523220"/>
          </a:xfrm>
          <a:prstGeom prst="rect">
            <a:avLst/>
          </a:prstGeom>
          <a:noFill/>
        </p:spPr>
        <p:txBody>
          <a:bodyPr wrap="square">
            <a:spAutoFit/>
          </a:bodyPr>
          <a:lstStyle/>
          <a:p>
            <a:r>
              <a:rPr kumimoji="1" lang="ja-JP" altLang="en-US" sz="2800"/>
              <a:t>単なる自家消費用の電源</a:t>
            </a:r>
            <a:endParaRPr lang="ja-JP" altLang="en-US" sz="2800"/>
          </a:p>
        </p:txBody>
      </p:sp>
      <p:sp>
        <p:nvSpPr>
          <p:cNvPr id="8" name="加算記号 7">
            <a:extLst>
              <a:ext uri="{FF2B5EF4-FFF2-40B4-BE49-F238E27FC236}">
                <a16:creationId xmlns:a16="http://schemas.microsoft.com/office/drawing/2014/main" id="{32579D20-2869-230B-AA33-637A6F5D4354}"/>
              </a:ext>
            </a:extLst>
          </p:cNvPr>
          <p:cNvSpPr/>
          <p:nvPr/>
        </p:nvSpPr>
        <p:spPr>
          <a:xfrm>
            <a:off x="5911703" y="1538914"/>
            <a:ext cx="744278" cy="808074"/>
          </a:xfrm>
          <a:prstGeom prst="mathPlus">
            <a:avLst>
              <a:gd name="adj1" fmla="val 18868"/>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9AD17CC-1315-77E9-707A-7E03E8FE551B}"/>
              </a:ext>
            </a:extLst>
          </p:cNvPr>
          <p:cNvSpPr txBox="1"/>
          <p:nvPr/>
        </p:nvSpPr>
        <p:spPr>
          <a:xfrm>
            <a:off x="4435549" y="2346988"/>
            <a:ext cx="6097772" cy="523220"/>
          </a:xfrm>
          <a:prstGeom prst="rect">
            <a:avLst/>
          </a:prstGeom>
          <a:noFill/>
        </p:spPr>
        <p:txBody>
          <a:bodyPr wrap="square">
            <a:spAutoFit/>
          </a:bodyPr>
          <a:lstStyle/>
          <a:p>
            <a:r>
              <a:rPr lang="ja-JP" altLang="en-US" sz="2800"/>
              <a:t>社会全体のエネルギー源</a:t>
            </a:r>
          </a:p>
        </p:txBody>
      </p:sp>
      <p:sp>
        <p:nvSpPr>
          <p:cNvPr id="10" name="矢印: 右 9">
            <a:extLst>
              <a:ext uri="{FF2B5EF4-FFF2-40B4-BE49-F238E27FC236}">
                <a16:creationId xmlns:a16="http://schemas.microsoft.com/office/drawing/2014/main" id="{AE8689AE-D8B4-F138-1D66-C7B528B1EAD6}"/>
              </a:ext>
            </a:extLst>
          </p:cNvPr>
          <p:cNvSpPr/>
          <p:nvPr/>
        </p:nvSpPr>
        <p:spPr>
          <a:xfrm>
            <a:off x="3227761" y="1155857"/>
            <a:ext cx="978408" cy="484632"/>
          </a:xfrm>
          <a:prstGeom prst="rightArrow">
            <a:avLst>
              <a:gd name="adj1" fmla="val 45612"/>
              <a:gd name="adj2"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下 10">
            <a:extLst>
              <a:ext uri="{FF2B5EF4-FFF2-40B4-BE49-F238E27FC236}">
                <a16:creationId xmlns:a16="http://schemas.microsoft.com/office/drawing/2014/main" id="{B385B347-DCAF-7832-17A4-5A8D632352A4}"/>
              </a:ext>
            </a:extLst>
          </p:cNvPr>
          <p:cNvSpPr/>
          <p:nvPr/>
        </p:nvSpPr>
        <p:spPr>
          <a:xfrm>
            <a:off x="4657060" y="3242930"/>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AA1C8B9F-1F82-6272-CD57-FD3C077A4F5C}"/>
              </a:ext>
            </a:extLst>
          </p:cNvPr>
          <p:cNvSpPr/>
          <p:nvPr/>
        </p:nvSpPr>
        <p:spPr>
          <a:xfrm>
            <a:off x="499730" y="988828"/>
            <a:ext cx="8665535" cy="21158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2D0EA429-81A7-9C22-3923-FFD70A65EC0E}"/>
              </a:ext>
            </a:extLst>
          </p:cNvPr>
          <p:cNvSpPr txBox="1"/>
          <p:nvPr/>
        </p:nvSpPr>
        <p:spPr>
          <a:xfrm>
            <a:off x="3067493" y="4466411"/>
            <a:ext cx="6097772" cy="523220"/>
          </a:xfrm>
          <a:prstGeom prst="rect">
            <a:avLst/>
          </a:prstGeom>
          <a:noFill/>
        </p:spPr>
        <p:txBody>
          <a:bodyPr wrap="square">
            <a:spAutoFit/>
          </a:bodyPr>
          <a:lstStyle/>
          <a:p>
            <a:r>
              <a:rPr lang="ja-JP" altLang="en-US" sz="2800"/>
              <a:t>地球温暖化対策</a:t>
            </a:r>
          </a:p>
        </p:txBody>
      </p:sp>
      <p:sp>
        <p:nvSpPr>
          <p:cNvPr id="14" name="テキスト ボックス 13">
            <a:extLst>
              <a:ext uri="{FF2B5EF4-FFF2-40B4-BE49-F238E27FC236}">
                <a16:creationId xmlns:a16="http://schemas.microsoft.com/office/drawing/2014/main" id="{9EF37E84-AF98-FB1D-A985-FBE5660E2416}"/>
              </a:ext>
            </a:extLst>
          </p:cNvPr>
          <p:cNvSpPr txBox="1"/>
          <p:nvPr/>
        </p:nvSpPr>
        <p:spPr>
          <a:xfrm>
            <a:off x="3067493" y="5228994"/>
            <a:ext cx="6097772" cy="523220"/>
          </a:xfrm>
          <a:prstGeom prst="rect">
            <a:avLst/>
          </a:prstGeom>
          <a:noFill/>
        </p:spPr>
        <p:txBody>
          <a:bodyPr wrap="square">
            <a:spAutoFit/>
          </a:bodyPr>
          <a:lstStyle/>
          <a:p>
            <a:r>
              <a:rPr lang="ja-JP" altLang="en-US" sz="2800"/>
              <a:t>エネルギー自給率の向上</a:t>
            </a:r>
          </a:p>
        </p:txBody>
      </p:sp>
      <p:sp>
        <p:nvSpPr>
          <p:cNvPr id="15" name="テキスト ボックス 14">
            <a:extLst>
              <a:ext uri="{FF2B5EF4-FFF2-40B4-BE49-F238E27FC236}">
                <a16:creationId xmlns:a16="http://schemas.microsoft.com/office/drawing/2014/main" id="{279C1189-3364-FA40-70A6-7EBF0FD9E7F1}"/>
              </a:ext>
            </a:extLst>
          </p:cNvPr>
          <p:cNvSpPr txBox="1"/>
          <p:nvPr/>
        </p:nvSpPr>
        <p:spPr>
          <a:xfrm>
            <a:off x="10016359" y="6360229"/>
            <a:ext cx="3252951" cy="369332"/>
          </a:xfrm>
          <a:prstGeom prst="rect">
            <a:avLst/>
          </a:prstGeom>
          <a:noFill/>
        </p:spPr>
        <p:txBody>
          <a:bodyPr wrap="square" rtlCol="0">
            <a:spAutoFit/>
          </a:bodyPr>
          <a:lstStyle/>
          <a:p>
            <a:r>
              <a:rPr kumimoji="1" lang="en-US" altLang="ja-JP"/>
              <a:t>8223036</a:t>
            </a:r>
            <a:r>
              <a:rPr kumimoji="1" lang="ja-JP" altLang="en-US"/>
              <a:t>　栗山淳</a:t>
            </a:r>
          </a:p>
        </p:txBody>
      </p:sp>
    </p:spTree>
    <p:extLst>
      <p:ext uri="{BB962C8B-B14F-4D97-AF65-F5344CB8AC3E}">
        <p14:creationId xmlns:p14="http://schemas.microsoft.com/office/powerpoint/2010/main" val="261738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273A8C3-D37A-49F8-ACB2-3DA5596086CB}"/>
              </a:ext>
            </a:extLst>
          </p:cNvPr>
          <p:cNvSpPr txBox="1"/>
          <p:nvPr/>
        </p:nvSpPr>
        <p:spPr>
          <a:xfrm>
            <a:off x="337905" y="418118"/>
            <a:ext cx="4795093" cy="63868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ja-JP" altLang="en-US" sz="3200" b="1" kern="1200">
                <a:solidFill>
                  <a:schemeClr val="tx1"/>
                </a:solidFill>
                <a:latin typeface="+mj-lt"/>
                <a:ea typeface="+mj-ea"/>
                <a:cs typeface="+mj-cs"/>
              </a:rPr>
              <a:t>系統連系の現状の問題</a:t>
            </a:r>
            <a:endParaRPr lang="en-US" altLang="ja-JP" sz="3200" b="1" kern="1200">
              <a:solidFill>
                <a:schemeClr val="tx1"/>
              </a:solidFill>
              <a:latin typeface="+mj-lt"/>
              <a:ea typeface="+mj-ea"/>
              <a:cs typeface="+mj-cs"/>
            </a:endParaRPr>
          </a:p>
        </p:txBody>
      </p:sp>
      <p:pic>
        <p:nvPicPr>
          <p:cNvPr id="6" name="図 5" descr="ダイアグラム&#10;&#10;AI 生成コンテンツは間違っている可能性があります。">
            <a:extLst>
              <a:ext uri="{FF2B5EF4-FFF2-40B4-BE49-F238E27FC236}">
                <a16:creationId xmlns:a16="http://schemas.microsoft.com/office/drawing/2014/main" id="{0D19ECA3-3E82-B1B3-4742-B5CE5968B9E4}"/>
              </a:ext>
            </a:extLst>
          </p:cNvPr>
          <p:cNvPicPr>
            <a:picLocks noChangeAspect="1"/>
          </p:cNvPicPr>
          <p:nvPr/>
        </p:nvPicPr>
        <p:blipFill>
          <a:blip r:embed="rId3"/>
          <a:stretch>
            <a:fillRect/>
          </a:stretch>
        </p:blipFill>
        <p:spPr>
          <a:xfrm>
            <a:off x="4601243" y="1469568"/>
            <a:ext cx="6936513" cy="4300639"/>
          </a:xfrm>
          <a:prstGeom prst="rect">
            <a:avLst/>
          </a:prstGeom>
        </p:spPr>
      </p:pic>
      <p:grpSp>
        <p:nvGrpSpPr>
          <p:cNvPr id="11" name="Group 1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2" name="Rectangle 1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テキスト ボックス 6">
            <a:extLst>
              <a:ext uri="{FF2B5EF4-FFF2-40B4-BE49-F238E27FC236}">
                <a16:creationId xmlns:a16="http://schemas.microsoft.com/office/drawing/2014/main" id="{C4546857-510F-C338-2475-EF21CB05BF0E}"/>
              </a:ext>
            </a:extLst>
          </p:cNvPr>
          <p:cNvSpPr txBox="1"/>
          <p:nvPr/>
        </p:nvSpPr>
        <p:spPr>
          <a:xfrm>
            <a:off x="1750828" y="7574053"/>
            <a:ext cx="101019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err="1">
                <a:ea typeface="ＭＳ Ｐゴシック"/>
              </a:rPr>
              <a:t>参考サイト：https</a:t>
            </a:r>
            <a:r>
              <a:rPr lang="en-US" altLang="ja-JP">
                <a:ea typeface="ＭＳ Ｐゴシック"/>
              </a:rPr>
              <a:t>://www.enecho.meti.go.jp/about/special/tokushu/saiene/keitouseiyaku.html</a:t>
            </a:r>
          </a:p>
        </p:txBody>
      </p:sp>
      <p:sp>
        <p:nvSpPr>
          <p:cNvPr id="2" name="テキスト ボックス 1">
            <a:extLst>
              <a:ext uri="{FF2B5EF4-FFF2-40B4-BE49-F238E27FC236}">
                <a16:creationId xmlns:a16="http://schemas.microsoft.com/office/drawing/2014/main" id="{9997764B-226E-8639-CF4A-248E85BD799B}"/>
              </a:ext>
            </a:extLst>
          </p:cNvPr>
          <p:cNvSpPr txBox="1"/>
          <p:nvPr/>
        </p:nvSpPr>
        <p:spPr>
          <a:xfrm>
            <a:off x="10016359" y="6360229"/>
            <a:ext cx="3252951" cy="369332"/>
          </a:xfrm>
          <a:prstGeom prst="rect">
            <a:avLst/>
          </a:prstGeom>
          <a:noFill/>
        </p:spPr>
        <p:txBody>
          <a:bodyPr wrap="square" rtlCol="0">
            <a:spAutoFit/>
          </a:bodyPr>
          <a:lstStyle/>
          <a:p>
            <a:r>
              <a:rPr kumimoji="1" lang="en-US" altLang="ja-JP"/>
              <a:t>8223036</a:t>
            </a:r>
            <a:r>
              <a:rPr kumimoji="1" lang="ja-JP" altLang="en-US"/>
              <a:t>　栗山淳</a:t>
            </a:r>
          </a:p>
        </p:txBody>
      </p:sp>
      <p:sp>
        <p:nvSpPr>
          <p:cNvPr id="5" name="テキスト ボックス 4">
            <a:extLst>
              <a:ext uri="{FF2B5EF4-FFF2-40B4-BE49-F238E27FC236}">
                <a16:creationId xmlns:a16="http://schemas.microsoft.com/office/drawing/2014/main" id="{B7DB66B1-3ED6-1CA3-5DE7-35BC9A7656EF}"/>
              </a:ext>
            </a:extLst>
          </p:cNvPr>
          <p:cNvSpPr txBox="1"/>
          <p:nvPr/>
        </p:nvSpPr>
        <p:spPr>
          <a:xfrm>
            <a:off x="1456661" y="2426614"/>
            <a:ext cx="3997842" cy="584775"/>
          </a:xfrm>
          <a:prstGeom prst="rect">
            <a:avLst/>
          </a:prstGeom>
          <a:noFill/>
        </p:spPr>
        <p:txBody>
          <a:bodyPr wrap="square" rtlCol="0">
            <a:spAutoFit/>
          </a:bodyPr>
          <a:lstStyle/>
          <a:p>
            <a:r>
              <a:rPr kumimoji="1" lang="ja-JP" altLang="en-US" sz="3200"/>
              <a:t>出力変動</a:t>
            </a:r>
          </a:p>
        </p:txBody>
      </p:sp>
      <p:sp>
        <p:nvSpPr>
          <p:cNvPr id="8" name="テキスト ボックス 7">
            <a:extLst>
              <a:ext uri="{FF2B5EF4-FFF2-40B4-BE49-F238E27FC236}">
                <a16:creationId xmlns:a16="http://schemas.microsoft.com/office/drawing/2014/main" id="{00FC46AF-F319-5355-E596-2D400A05530B}"/>
              </a:ext>
            </a:extLst>
          </p:cNvPr>
          <p:cNvSpPr txBox="1"/>
          <p:nvPr/>
        </p:nvSpPr>
        <p:spPr>
          <a:xfrm>
            <a:off x="1456661" y="4088810"/>
            <a:ext cx="3997842" cy="584775"/>
          </a:xfrm>
          <a:prstGeom prst="rect">
            <a:avLst/>
          </a:prstGeom>
          <a:noFill/>
        </p:spPr>
        <p:txBody>
          <a:bodyPr wrap="square" rtlCol="0">
            <a:spAutoFit/>
          </a:bodyPr>
          <a:lstStyle/>
          <a:p>
            <a:r>
              <a:rPr lang="ja-JP" altLang="en-US" sz="3200"/>
              <a:t>出力抑制</a:t>
            </a:r>
            <a:endParaRPr kumimoji="1" lang="ja-JP" altLang="en-US" sz="3200"/>
          </a:p>
        </p:txBody>
      </p:sp>
    </p:spTree>
    <p:extLst>
      <p:ext uri="{BB962C8B-B14F-4D97-AF65-F5344CB8AC3E}">
        <p14:creationId xmlns:p14="http://schemas.microsoft.com/office/powerpoint/2010/main" val="417107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DA42254-6C64-198E-EDD5-FA958A429BFB}"/>
              </a:ext>
            </a:extLst>
          </p:cNvPr>
          <p:cNvSpPr txBox="1"/>
          <p:nvPr/>
        </p:nvSpPr>
        <p:spPr>
          <a:xfrm>
            <a:off x="250370" y="114299"/>
            <a:ext cx="62701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sz="3200" b="1">
                <a:latin typeface="MS PGothic"/>
                <a:ea typeface="MS PGothic"/>
              </a:rPr>
              <a:t>系統連系</a:t>
            </a:r>
            <a:r>
              <a:rPr lang="ja-JP" altLang="en-US" sz="3200" b="1">
                <a:latin typeface="MS PGothic"/>
                <a:ea typeface="MS PGothic"/>
              </a:rPr>
              <a:t>の今後の展望➀</a:t>
            </a:r>
            <a:endParaRPr lang="en-US" altLang="ja-JP" sz="3200" b="1">
              <a:latin typeface="MS PGothic"/>
              <a:ea typeface="MS PGothic"/>
            </a:endParaRPr>
          </a:p>
        </p:txBody>
      </p:sp>
      <p:sp>
        <p:nvSpPr>
          <p:cNvPr id="4" name="テキスト ボックス 3">
            <a:extLst>
              <a:ext uri="{FF2B5EF4-FFF2-40B4-BE49-F238E27FC236}">
                <a16:creationId xmlns:a16="http://schemas.microsoft.com/office/drawing/2014/main" id="{A8206795-7A7A-A538-ABB2-ED6BD8BA1826}"/>
              </a:ext>
            </a:extLst>
          </p:cNvPr>
          <p:cNvSpPr txBox="1"/>
          <p:nvPr/>
        </p:nvSpPr>
        <p:spPr>
          <a:xfrm>
            <a:off x="522514" y="957942"/>
            <a:ext cx="50702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ＭＳ Ｐゴシック"/>
              </a:rPr>
              <a:t>現在の課題：需要と供給のバランス</a:t>
            </a:r>
            <a:endParaRPr lang="ja-JP" altLang="en-US" sz="2400"/>
          </a:p>
        </p:txBody>
      </p:sp>
      <p:sp>
        <p:nvSpPr>
          <p:cNvPr id="5" name="テキスト ボックス 4">
            <a:extLst>
              <a:ext uri="{FF2B5EF4-FFF2-40B4-BE49-F238E27FC236}">
                <a16:creationId xmlns:a16="http://schemas.microsoft.com/office/drawing/2014/main" id="{3A7B1DB2-5056-B7ED-65C6-7F736CC3D049}"/>
              </a:ext>
            </a:extLst>
          </p:cNvPr>
          <p:cNvSpPr txBox="1"/>
          <p:nvPr/>
        </p:nvSpPr>
        <p:spPr>
          <a:xfrm>
            <a:off x="896173" y="1519535"/>
            <a:ext cx="101019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ＭＳ Ｐゴシック"/>
              </a:rPr>
              <a:t>発電量の優先順位を作り，太陽光発電の発電量に応じて他で電力を補う</a:t>
            </a:r>
            <a:endParaRPr lang="ja-JP" altLang="en-US" sz="2400"/>
          </a:p>
        </p:txBody>
      </p:sp>
      <p:pic>
        <p:nvPicPr>
          <p:cNvPr id="7" name="図 6" descr="ダイアグラム&#10;&#10;AI 生成コンテンツは間違っている可能性があります。">
            <a:extLst>
              <a:ext uri="{FF2B5EF4-FFF2-40B4-BE49-F238E27FC236}">
                <a16:creationId xmlns:a16="http://schemas.microsoft.com/office/drawing/2014/main" id="{709497D0-CDEC-06DA-1338-3CCD162E072D}"/>
              </a:ext>
            </a:extLst>
          </p:cNvPr>
          <p:cNvPicPr>
            <a:picLocks noChangeAspect="1"/>
          </p:cNvPicPr>
          <p:nvPr/>
        </p:nvPicPr>
        <p:blipFill>
          <a:blip r:embed="rId3"/>
          <a:stretch>
            <a:fillRect/>
          </a:stretch>
        </p:blipFill>
        <p:spPr>
          <a:xfrm>
            <a:off x="2532330" y="2065412"/>
            <a:ext cx="6451106" cy="4664149"/>
          </a:xfrm>
          <a:prstGeom prst="rect">
            <a:avLst/>
          </a:prstGeom>
        </p:spPr>
      </p:pic>
      <p:sp>
        <p:nvSpPr>
          <p:cNvPr id="9" name="テキスト ボックス 8">
            <a:extLst>
              <a:ext uri="{FF2B5EF4-FFF2-40B4-BE49-F238E27FC236}">
                <a16:creationId xmlns:a16="http://schemas.microsoft.com/office/drawing/2014/main" id="{3BFA7620-7C69-0451-4981-183C2D2D2257}"/>
              </a:ext>
            </a:extLst>
          </p:cNvPr>
          <p:cNvSpPr txBox="1"/>
          <p:nvPr/>
        </p:nvSpPr>
        <p:spPr>
          <a:xfrm>
            <a:off x="4703389" y="7688858"/>
            <a:ext cx="1010194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1200" err="1">
                <a:ea typeface="ＭＳ Ｐゴシック"/>
              </a:rPr>
              <a:t>参考サイト：https</a:t>
            </a:r>
            <a:r>
              <a:rPr lang="en-US" altLang="ja-JP" sz="1200">
                <a:ea typeface="ＭＳ Ｐゴシック"/>
              </a:rPr>
              <a:t>://www.enecho.meti.go.jp/about/special/tokushu/saiene/keitouseiyaku.html</a:t>
            </a:r>
          </a:p>
        </p:txBody>
      </p:sp>
      <p:sp>
        <p:nvSpPr>
          <p:cNvPr id="2" name="テキスト ボックス 1">
            <a:extLst>
              <a:ext uri="{FF2B5EF4-FFF2-40B4-BE49-F238E27FC236}">
                <a16:creationId xmlns:a16="http://schemas.microsoft.com/office/drawing/2014/main" id="{7AA4E1AB-DD6D-18CE-074D-37F29F56D9D7}"/>
              </a:ext>
            </a:extLst>
          </p:cNvPr>
          <p:cNvSpPr txBox="1"/>
          <p:nvPr/>
        </p:nvSpPr>
        <p:spPr>
          <a:xfrm>
            <a:off x="10016359" y="6360229"/>
            <a:ext cx="3252951" cy="369332"/>
          </a:xfrm>
          <a:prstGeom prst="rect">
            <a:avLst/>
          </a:prstGeom>
          <a:noFill/>
        </p:spPr>
        <p:txBody>
          <a:bodyPr wrap="square" rtlCol="0">
            <a:spAutoFit/>
          </a:bodyPr>
          <a:lstStyle/>
          <a:p>
            <a:r>
              <a:rPr kumimoji="1" lang="en-US" altLang="ja-JP"/>
              <a:t>8223036</a:t>
            </a:r>
            <a:r>
              <a:rPr kumimoji="1" lang="ja-JP" altLang="en-US"/>
              <a:t>　栗山淳</a:t>
            </a:r>
          </a:p>
        </p:txBody>
      </p:sp>
    </p:spTree>
    <p:extLst>
      <p:ext uri="{BB962C8B-B14F-4D97-AF65-F5344CB8AC3E}">
        <p14:creationId xmlns:p14="http://schemas.microsoft.com/office/powerpoint/2010/main" val="35348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68CC85A-FF8D-1D07-2EDA-B6228B3E1668}"/>
              </a:ext>
            </a:extLst>
          </p:cNvPr>
          <p:cNvSpPr txBox="1"/>
          <p:nvPr/>
        </p:nvSpPr>
        <p:spPr>
          <a:xfrm>
            <a:off x="47384" y="2326681"/>
            <a:ext cx="5592726" cy="523220"/>
          </a:xfrm>
          <a:prstGeom prst="rect">
            <a:avLst/>
          </a:prstGeom>
          <a:noFill/>
        </p:spPr>
        <p:txBody>
          <a:bodyPr wrap="square" rtlCol="0">
            <a:spAutoFit/>
          </a:bodyPr>
          <a:lstStyle/>
          <a:p>
            <a:r>
              <a:rPr kumimoji="1" lang="ja-JP" altLang="en-US" sz="2800"/>
              <a:t>蓄電池の併用</a:t>
            </a:r>
          </a:p>
        </p:txBody>
      </p:sp>
      <p:pic>
        <p:nvPicPr>
          <p:cNvPr id="4" name="図 3" descr="ダイアグラム&#10;&#10;AI 生成コンテンツは誤りを含む可能性があります。">
            <a:extLst>
              <a:ext uri="{FF2B5EF4-FFF2-40B4-BE49-F238E27FC236}">
                <a16:creationId xmlns:a16="http://schemas.microsoft.com/office/drawing/2014/main" id="{2248B8DE-BD40-09E5-9A0C-5FA763807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702" y="238944"/>
            <a:ext cx="6140764" cy="6121285"/>
          </a:xfrm>
          <a:prstGeom prst="rect">
            <a:avLst/>
          </a:prstGeom>
        </p:spPr>
      </p:pic>
      <p:sp>
        <p:nvSpPr>
          <p:cNvPr id="5" name="テキスト ボックス 4">
            <a:extLst>
              <a:ext uri="{FF2B5EF4-FFF2-40B4-BE49-F238E27FC236}">
                <a16:creationId xmlns:a16="http://schemas.microsoft.com/office/drawing/2014/main" id="{4251F489-2C79-4BD2-A49C-2AD44066DD42}"/>
              </a:ext>
            </a:extLst>
          </p:cNvPr>
          <p:cNvSpPr txBox="1"/>
          <p:nvPr/>
        </p:nvSpPr>
        <p:spPr>
          <a:xfrm>
            <a:off x="390387" y="3099531"/>
            <a:ext cx="5990136" cy="400110"/>
          </a:xfrm>
          <a:prstGeom prst="rect">
            <a:avLst/>
          </a:prstGeom>
          <a:noFill/>
        </p:spPr>
        <p:txBody>
          <a:bodyPr wrap="square" rtlCol="0">
            <a:spAutoFit/>
          </a:bodyPr>
          <a:lstStyle/>
          <a:p>
            <a:r>
              <a:rPr kumimoji="1" lang="ja-JP" altLang="en-US" sz="2000"/>
              <a:t>発電の余剰分を蓄電池に入れ，必要な時に取り出す</a:t>
            </a:r>
          </a:p>
        </p:txBody>
      </p:sp>
      <p:sp>
        <p:nvSpPr>
          <p:cNvPr id="6" name="テキスト ボックス 5">
            <a:extLst>
              <a:ext uri="{FF2B5EF4-FFF2-40B4-BE49-F238E27FC236}">
                <a16:creationId xmlns:a16="http://schemas.microsoft.com/office/drawing/2014/main" id="{B2299FA0-8880-27C8-7CCD-A77E602D6FCD}"/>
              </a:ext>
            </a:extLst>
          </p:cNvPr>
          <p:cNvSpPr txBox="1"/>
          <p:nvPr/>
        </p:nvSpPr>
        <p:spPr>
          <a:xfrm>
            <a:off x="250370" y="114299"/>
            <a:ext cx="62701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sz="3200" b="1">
                <a:latin typeface="MS PGothic"/>
                <a:ea typeface="MS PGothic"/>
              </a:rPr>
              <a:t>系統連系</a:t>
            </a:r>
            <a:r>
              <a:rPr lang="ja-JP" altLang="en-US" sz="3200" b="1">
                <a:latin typeface="MS PGothic"/>
                <a:ea typeface="MS PGothic"/>
              </a:rPr>
              <a:t>の今後の展望➁</a:t>
            </a:r>
            <a:endParaRPr lang="en-US" altLang="ja-JP" sz="3200" b="1">
              <a:latin typeface="MS PGothic"/>
              <a:ea typeface="MS PGothic"/>
            </a:endParaRPr>
          </a:p>
        </p:txBody>
      </p:sp>
      <p:sp>
        <p:nvSpPr>
          <p:cNvPr id="7" name="テキスト ボックス 6">
            <a:extLst>
              <a:ext uri="{FF2B5EF4-FFF2-40B4-BE49-F238E27FC236}">
                <a16:creationId xmlns:a16="http://schemas.microsoft.com/office/drawing/2014/main" id="{7911E9C1-339F-6353-1251-433F4DEDE97D}"/>
              </a:ext>
            </a:extLst>
          </p:cNvPr>
          <p:cNvSpPr txBox="1"/>
          <p:nvPr/>
        </p:nvSpPr>
        <p:spPr>
          <a:xfrm>
            <a:off x="522513" y="957942"/>
            <a:ext cx="484600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ＭＳ Ｐゴシック"/>
              </a:rPr>
              <a:t>現在の課題：需要と供給のバランス</a:t>
            </a:r>
            <a:endParaRPr lang="ja-JP" altLang="en-US" sz="2400"/>
          </a:p>
        </p:txBody>
      </p:sp>
      <p:sp>
        <p:nvSpPr>
          <p:cNvPr id="3" name="テキスト ボックス 2">
            <a:extLst>
              <a:ext uri="{FF2B5EF4-FFF2-40B4-BE49-F238E27FC236}">
                <a16:creationId xmlns:a16="http://schemas.microsoft.com/office/drawing/2014/main" id="{72B007F6-CFA7-AE8B-63C8-BBB6E30E2A2E}"/>
              </a:ext>
            </a:extLst>
          </p:cNvPr>
          <p:cNvSpPr txBox="1"/>
          <p:nvPr/>
        </p:nvSpPr>
        <p:spPr>
          <a:xfrm>
            <a:off x="10016359" y="6360229"/>
            <a:ext cx="3252951" cy="369332"/>
          </a:xfrm>
          <a:prstGeom prst="rect">
            <a:avLst/>
          </a:prstGeom>
          <a:noFill/>
        </p:spPr>
        <p:txBody>
          <a:bodyPr wrap="square" rtlCol="0">
            <a:spAutoFit/>
          </a:bodyPr>
          <a:lstStyle/>
          <a:p>
            <a:r>
              <a:rPr kumimoji="1" lang="en-US" altLang="ja-JP"/>
              <a:t>8223036</a:t>
            </a:r>
            <a:r>
              <a:rPr kumimoji="1" lang="ja-JP" altLang="en-US"/>
              <a:t>　栗山淳</a:t>
            </a:r>
          </a:p>
        </p:txBody>
      </p:sp>
      <p:sp>
        <p:nvSpPr>
          <p:cNvPr id="8" name="矢印: 下 7">
            <a:extLst>
              <a:ext uri="{FF2B5EF4-FFF2-40B4-BE49-F238E27FC236}">
                <a16:creationId xmlns:a16="http://schemas.microsoft.com/office/drawing/2014/main" id="{BC248DE1-159D-01E7-FE0E-28D1A0213560}"/>
              </a:ext>
            </a:extLst>
          </p:cNvPr>
          <p:cNvSpPr/>
          <p:nvPr/>
        </p:nvSpPr>
        <p:spPr>
          <a:xfrm>
            <a:off x="2596404" y="3820064"/>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D1B6AE6-98FF-8E3D-9715-6F2A2EF51A4E}"/>
              </a:ext>
            </a:extLst>
          </p:cNvPr>
          <p:cNvSpPr txBox="1"/>
          <p:nvPr/>
        </p:nvSpPr>
        <p:spPr>
          <a:xfrm>
            <a:off x="1237678" y="4923117"/>
            <a:ext cx="5592726" cy="523220"/>
          </a:xfrm>
          <a:prstGeom prst="rect">
            <a:avLst/>
          </a:prstGeom>
          <a:noFill/>
        </p:spPr>
        <p:txBody>
          <a:bodyPr wrap="square" rtlCol="0">
            <a:spAutoFit/>
          </a:bodyPr>
          <a:lstStyle/>
          <a:p>
            <a:r>
              <a:rPr lang="ja-JP" altLang="en-US" sz="2800"/>
              <a:t>系統全体の安定性向上</a:t>
            </a:r>
            <a:endParaRPr kumimoji="1" lang="ja-JP" altLang="en-US" sz="2800"/>
          </a:p>
        </p:txBody>
      </p:sp>
      <p:sp>
        <p:nvSpPr>
          <p:cNvPr id="10" name="テキスト ボックス 9">
            <a:extLst>
              <a:ext uri="{FF2B5EF4-FFF2-40B4-BE49-F238E27FC236}">
                <a16:creationId xmlns:a16="http://schemas.microsoft.com/office/drawing/2014/main" id="{9E7DD1DA-D1B9-4E95-57C5-694497302963}"/>
              </a:ext>
            </a:extLst>
          </p:cNvPr>
          <p:cNvSpPr txBox="1"/>
          <p:nvPr/>
        </p:nvSpPr>
        <p:spPr>
          <a:xfrm>
            <a:off x="1237678" y="5760065"/>
            <a:ext cx="5592726" cy="523220"/>
          </a:xfrm>
          <a:prstGeom prst="rect">
            <a:avLst/>
          </a:prstGeom>
          <a:noFill/>
        </p:spPr>
        <p:txBody>
          <a:bodyPr wrap="square" rtlCol="0">
            <a:spAutoFit/>
          </a:bodyPr>
          <a:lstStyle/>
          <a:p>
            <a:r>
              <a:rPr kumimoji="1" lang="ja-JP" altLang="en-US" sz="2800"/>
              <a:t>災害時の非常用電源</a:t>
            </a:r>
          </a:p>
        </p:txBody>
      </p:sp>
    </p:spTree>
    <p:extLst>
      <p:ext uri="{BB962C8B-B14F-4D97-AF65-F5344CB8AC3E}">
        <p14:creationId xmlns:p14="http://schemas.microsoft.com/office/powerpoint/2010/main" val="8476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2747C7F-25AA-B693-CFA6-FE6E27D08099}"/>
              </a:ext>
            </a:extLst>
          </p:cNvPr>
          <p:cNvSpPr/>
          <p:nvPr/>
        </p:nvSpPr>
        <p:spPr>
          <a:xfrm>
            <a:off x="1893790" y="4189363"/>
            <a:ext cx="2330438" cy="410789"/>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DCE48C1-8983-76C4-888D-D43C7410CF51}"/>
              </a:ext>
            </a:extLst>
          </p:cNvPr>
          <p:cNvSpPr/>
          <p:nvPr/>
        </p:nvSpPr>
        <p:spPr>
          <a:xfrm>
            <a:off x="1893790" y="4600152"/>
            <a:ext cx="2330438" cy="564168"/>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AA25FB8-DDC4-C686-349E-89170F67F735}"/>
              </a:ext>
            </a:extLst>
          </p:cNvPr>
          <p:cNvSpPr txBox="1"/>
          <p:nvPr/>
        </p:nvSpPr>
        <p:spPr>
          <a:xfrm>
            <a:off x="2419651" y="4210091"/>
            <a:ext cx="1277738" cy="369332"/>
          </a:xfrm>
          <a:prstGeom prst="rect">
            <a:avLst/>
          </a:prstGeom>
          <a:noFill/>
        </p:spPr>
        <p:txBody>
          <a:bodyPr wrap="square" rtlCol="0">
            <a:spAutoFit/>
          </a:bodyPr>
          <a:lstStyle/>
          <a:p>
            <a:r>
              <a:rPr lang="en-US" altLang="ja-JP"/>
              <a:t>n</a:t>
            </a:r>
            <a:r>
              <a:rPr kumimoji="1" lang="ja-JP" altLang="en-US"/>
              <a:t>型半導体</a:t>
            </a:r>
          </a:p>
        </p:txBody>
      </p:sp>
      <p:sp>
        <p:nvSpPr>
          <p:cNvPr id="9" name="テキスト ボックス 8">
            <a:extLst>
              <a:ext uri="{FF2B5EF4-FFF2-40B4-BE49-F238E27FC236}">
                <a16:creationId xmlns:a16="http://schemas.microsoft.com/office/drawing/2014/main" id="{4C43E27B-AEB3-9971-F4DC-164DD2F57441}"/>
              </a:ext>
            </a:extLst>
          </p:cNvPr>
          <p:cNvSpPr txBox="1"/>
          <p:nvPr/>
        </p:nvSpPr>
        <p:spPr>
          <a:xfrm>
            <a:off x="2419651" y="4730156"/>
            <a:ext cx="1441240" cy="369332"/>
          </a:xfrm>
          <a:prstGeom prst="rect">
            <a:avLst/>
          </a:prstGeom>
          <a:noFill/>
        </p:spPr>
        <p:txBody>
          <a:bodyPr wrap="square" rtlCol="0">
            <a:spAutoFit/>
          </a:bodyPr>
          <a:lstStyle/>
          <a:p>
            <a:r>
              <a:rPr kumimoji="1" lang="en-US" altLang="ja-JP"/>
              <a:t>p</a:t>
            </a:r>
            <a:r>
              <a:rPr kumimoji="1" lang="ja-JP" altLang="en-US"/>
              <a:t>型半導体</a:t>
            </a:r>
          </a:p>
        </p:txBody>
      </p:sp>
      <p:sp>
        <p:nvSpPr>
          <p:cNvPr id="10" name="テキスト ボックス 9">
            <a:extLst>
              <a:ext uri="{FF2B5EF4-FFF2-40B4-BE49-F238E27FC236}">
                <a16:creationId xmlns:a16="http://schemas.microsoft.com/office/drawing/2014/main" id="{4F9E143B-0353-293E-D984-801501B78C7C}"/>
              </a:ext>
            </a:extLst>
          </p:cNvPr>
          <p:cNvSpPr txBox="1"/>
          <p:nvPr/>
        </p:nvSpPr>
        <p:spPr>
          <a:xfrm>
            <a:off x="560146" y="292556"/>
            <a:ext cx="3724212" cy="769441"/>
          </a:xfrm>
          <a:prstGeom prst="rect">
            <a:avLst/>
          </a:prstGeom>
          <a:noFill/>
        </p:spPr>
        <p:txBody>
          <a:bodyPr wrap="square" rtlCol="0">
            <a:spAutoFit/>
          </a:bodyPr>
          <a:lstStyle/>
          <a:p>
            <a:r>
              <a:rPr kumimoji="1" lang="ja-JP" altLang="en-US" sz="4400"/>
              <a:t>太陽電池とは</a:t>
            </a:r>
          </a:p>
        </p:txBody>
      </p:sp>
      <p:sp>
        <p:nvSpPr>
          <p:cNvPr id="11" name="テキスト ボックス 10">
            <a:extLst>
              <a:ext uri="{FF2B5EF4-FFF2-40B4-BE49-F238E27FC236}">
                <a16:creationId xmlns:a16="http://schemas.microsoft.com/office/drawing/2014/main" id="{4CAB6C0C-5F5E-DF75-11E8-9F26C3B8F22A}"/>
              </a:ext>
            </a:extLst>
          </p:cNvPr>
          <p:cNvSpPr txBox="1"/>
          <p:nvPr/>
        </p:nvSpPr>
        <p:spPr>
          <a:xfrm>
            <a:off x="2419651" y="5294324"/>
            <a:ext cx="1138459" cy="369332"/>
          </a:xfrm>
          <a:prstGeom prst="rect">
            <a:avLst/>
          </a:prstGeom>
          <a:noFill/>
        </p:spPr>
        <p:txBody>
          <a:bodyPr wrap="square" rtlCol="0">
            <a:spAutoFit/>
          </a:bodyPr>
          <a:lstStyle/>
          <a:p>
            <a:r>
              <a:rPr kumimoji="1" lang="ja-JP" altLang="en-US"/>
              <a:t>太陽電池</a:t>
            </a:r>
          </a:p>
        </p:txBody>
      </p:sp>
      <p:sp>
        <p:nvSpPr>
          <p:cNvPr id="12" name="正方形/長方形 11">
            <a:extLst>
              <a:ext uri="{FF2B5EF4-FFF2-40B4-BE49-F238E27FC236}">
                <a16:creationId xmlns:a16="http://schemas.microsoft.com/office/drawing/2014/main" id="{95A6EFB3-B351-55AD-33EF-E01AA8E7B092}"/>
              </a:ext>
            </a:extLst>
          </p:cNvPr>
          <p:cNvSpPr/>
          <p:nvPr/>
        </p:nvSpPr>
        <p:spPr>
          <a:xfrm>
            <a:off x="7756648" y="4189363"/>
            <a:ext cx="2330438" cy="410789"/>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7C038E0-C324-CB66-396A-2652431E7195}"/>
              </a:ext>
            </a:extLst>
          </p:cNvPr>
          <p:cNvSpPr/>
          <p:nvPr/>
        </p:nvSpPr>
        <p:spPr>
          <a:xfrm>
            <a:off x="7756648" y="4600152"/>
            <a:ext cx="2330438" cy="564168"/>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8F7A78F8-F25A-B733-5925-D9F9261189F7}"/>
              </a:ext>
            </a:extLst>
          </p:cNvPr>
          <p:cNvSpPr txBox="1"/>
          <p:nvPr/>
        </p:nvSpPr>
        <p:spPr>
          <a:xfrm>
            <a:off x="8282509" y="4210091"/>
            <a:ext cx="1277738" cy="369332"/>
          </a:xfrm>
          <a:prstGeom prst="rect">
            <a:avLst/>
          </a:prstGeom>
          <a:noFill/>
        </p:spPr>
        <p:txBody>
          <a:bodyPr wrap="square" rtlCol="0">
            <a:spAutoFit/>
          </a:bodyPr>
          <a:lstStyle/>
          <a:p>
            <a:r>
              <a:rPr lang="en-US" altLang="ja-JP"/>
              <a:t>n</a:t>
            </a:r>
            <a:r>
              <a:rPr kumimoji="1" lang="ja-JP" altLang="en-US"/>
              <a:t>型半導体</a:t>
            </a:r>
          </a:p>
        </p:txBody>
      </p:sp>
      <p:sp>
        <p:nvSpPr>
          <p:cNvPr id="15" name="テキスト ボックス 14">
            <a:extLst>
              <a:ext uri="{FF2B5EF4-FFF2-40B4-BE49-F238E27FC236}">
                <a16:creationId xmlns:a16="http://schemas.microsoft.com/office/drawing/2014/main" id="{9B9F750D-5CFD-8CD9-20E0-2CA1196A7926}"/>
              </a:ext>
            </a:extLst>
          </p:cNvPr>
          <p:cNvSpPr txBox="1"/>
          <p:nvPr/>
        </p:nvSpPr>
        <p:spPr>
          <a:xfrm>
            <a:off x="8282509" y="4730156"/>
            <a:ext cx="1441240" cy="369332"/>
          </a:xfrm>
          <a:prstGeom prst="rect">
            <a:avLst/>
          </a:prstGeom>
          <a:noFill/>
        </p:spPr>
        <p:txBody>
          <a:bodyPr wrap="square" rtlCol="0">
            <a:spAutoFit/>
          </a:bodyPr>
          <a:lstStyle/>
          <a:p>
            <a:r>
              <a:rPr kumimoji="1" lang="en-US" altLang="ja-JP"/>
              <a:t>p</a:t>
            </a:r>
            <a:r>
              <a:rPr kumimoji="1" lang="ja-JP" altLang="en-US"/>
              <a:t>型半導体</a:t>
            </a:r>
          </a:p>
        </p:txBody>
      </p:sp>
      <p:sp>
        <p:nvSpPr>
          <p:cNvPr id="16" name="矢印: 下 15">
            <a:extLst>
              <a:ext uri="{FF2B5EF4-FFF2-40B4-BE49-F238E27FC236}">
                <a16:creationId xmlns:a16="http://schemas.microsoft.com/office/drawing/2014/main" id="{7B7B6BA3-6263-B756-51F0-53814BD62228}"/>
              </a:ext>
            </a:extLst>
          </p:cNvPr>
          <p:cNvSpPr/>
          <p:nvPr/>
        </p:nvSpPr>
        <p:spPr>
          <a:xfrm rot="19351992">
            <a:off x="7968893" y="3082799"/>
            <a:ext cx="799787" cy="1348153"/>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0F277F6C-EBE1-7DC5-C5A0-83CDF9EEAB7D}"/>
              </a:ext>
            </a:extLst>
          </p:cNvPr>
          <p:cNvSpPr/>
          <p:nvPr/>
        </p:nvSpPr>
        <p:spPr>
          <a:xfrm>
            <a:off x="6713092" y="2499755"/>
            <a:ext cx="1316579" cy="739281"/>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tx1"/>
                </a:solidFill>
              </a:rPr>
              <a:t>日光</a:t>
            </a:r>
          </a:p>
        </p:txBody>
      </p:sp>
      <p:sp>
        <p:nvSpPr>
          <p:cNvPr id="21" name="矢印: 右 20">
            <a:extLst>
              <a:ext uri="{FF2B5EF4-FFF2-40B4-BE49-F238E27FC236}">
                <a16:creationId xmlns:a16="http://schemas.microsoft.com/office/drawing/2014/main" id="{05C912B2-08CB-23C0-0F4F-298E281121F2}"/>
              </a:ext>
            </a:extLst>
          </p:cNvPr>
          <p:cNvSpPr/>
          <p:nvPr/>
        </p:nvSpPr>
        <p:spPr>
          <a:xfrm>
            <a:off x="4605733" y="4535150"/>
            <a:ext cx="2912758" cy="35658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3656F9B4-D4D8-2B68-9233-3E3243561E3F}"/>
              </a:ext>
            </a:extLst>
          </p:cNvPr>
          <p:cNvSpPr/>
          <p:nvPr/>
        </p:nvSpPr>
        <p:spPr>
          <a:xfrm>
            <a:off x="9618754" y="3981905"/>
            <a:ext cx="405727" cy="19378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01A9873E-F544-9821-CB43-893DBCC94BA5}"/>
              </a:ext>
            </a:extLst>
          </p:cNvPr>
          <p:cNvSpPr/>
          <p:nvPr/>
        </p:nvSpPr>
        <p:spPr>
          <a:xfrm>
            <a:off x="9618754" y="5184001"/>
            <a:ext cx="405727" cy="19378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B273ED37-E1C9-ED39-6999-FA6A881B101E}"/>
              </a:ext>
            </a:extLst>
          </p:cNvPr>
          <p:cNvCxnSpPr>
            <a:cxnSpLocks/>
          </p:cNvCxnSpPr>
          <p:nvPr/>
        </p:nvCxnSpPr>
        <p:spPr>
          <a:xfrm flipH="1" flipV="1">
            <a:off x="9821617" y="3756875"/>
            <a:ext cx="1" cy="265417"/>
          </a:xfrm>
          <a:prstGeom prst="line">
            <a:avLst/>
          </a:prstGeom>
        </p:spPr>
        <p:style>
          <a:lnRef idx="2">
            <a:schemeClr val="dk1"/>
          </a:lnRef>
          <a:fillRef idx="0">
            <a:schemeClr val="dk1"/>
          </a:fillRef>
          <a:effectRef idx="1">
            <a:schemeClr val="dk1"/>
          </a:effectRef>
          <a:fontRef idx="minor">
            <a:schemeClr val="tx1"/>
          </a:fontRef>
        </p:style>
      </p:cxnSp>
      <p:cxnSp>
        <p:nvCxnSpPr>
          <p:cNvPr id="27" name="直線コネクタ 26">
            <a:extLst>
              <a:ext uri="{FF2B5EF4-FFF2-40B4-BE49-F238E27FC236}">
                <a16:creationId xmlns:a16="http://schemas.microsoft.com/office/drawing/2014/main" id="{B9868203-5EBA-938E-55F6-3C7A172A3171}"/>
              </a:ext>
            </a:extLst>
          </p:cNvPr>
          <p:cNvCxnSpPr>
            <a:cxnSpLocks/>
            <a:endCxn id="23" idx="2"/>
          </p:cNvCxnSpPr>
          <p:nvPr/>
        </p:nvCxnSpPr>
        <p:spPr>
          <a:xfrm flipV="1">
            <a:off x="9821617" y="5377781"/>
            <a:ext cx="1" cy="197328"/>
          </a:xfrm>
          <a:prstGeom prst="line">
            <a:avLst/>
          </a:prstGeom>
        </p:spPr>
        <p:style>
          <a:lnRef idx="2">
            <a:schemeClr val="dk1"/>
          </a:lnRef>
          <a:fillRef idx="0">
            <a:schemeClr val="dk1"/>
          </a:fillRef>
          <a:effectRef idx="1">
            <a:schemeClr val="dk1"/>
          </a:effectRef>
          <a:fontRef idx="minor">
            <a:schemeClr val="tx1"/>
          </a:fontRef>
        </p:style>
      </p:cxnSp>
      <p:cxnSp>
        <p:nvCxnSpPr>
          <p:cNvPr id="31" name="直線コネクタ 30">
            <a:extLst>
              <a:ext uri="{FF2B5EF4-FFF2-40B4-BE49-F238E27FC236}">
                <a16:creationId xmlns:a16="http://schemas.microsoft.com/office/drawing/2014/main" id="{47993C95-5F0F-3478-8C0D-7763E7B97702}"/>
              </a:ext>
            </a:extLst>
          </p:cNvPr>
          <p:cNvCxnSpPr/>
          <p:nvPr/>
        </p:nvCxnSpPr>
        <p:spPr>
          <a:xfrm>
            <a:off x="9821617" y="3756875"/>
            <a:ext cx="42190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線コネクタ 31">
            <a:extLst>
              <a:ext uri="{FF2B5EF4-FFF2-40B4-BE49-F238E27FC236}">
                <a16:creationId xmlns:a16="http://schemas.microsoft.com/office/drawing/2014/main" id="{FFEA4037-E63A-3618-2407-8967E46CA85B}"/>
              </a:ext>
            </a:extLst>
          </p:cNvPr>
          <p:cNvCxnSpPr/>
          <p:nvPr/>
        </p:nvCxnSpPr>
        <p:spPr>
          <a:xfrm>
            <a:off x="9821617" y="5575109"/>
            <a:ext cx="421907" cy="0"/>
          </a:xfrm>
          <a:prstGeom prst="line">
            <a:avLst/>
          </a:prstGeom>
        </p:spPr>
        <p:style>
          <a:lnRef idx="2">
            <a:schemeClr val="accent1"/>
          </a:lnRef>
          <a:fillRef idx="0">
            <a:schemeClr val="accent1"/>
          </a:fillRef>
          <a:effectRef idx="1">
            <a:schemeClr val="accent1"/>
          </a:effectRef>
          <a:fontRef idx="minor">
            <a:schemeClr val="tx1"/>
          </a:fontRef>
        </p:style>
      </p:cxnSp>
      <p:sp>
        <p:nvSpPr>
          <p:cNvPr id="33" name="楕円 32">
            <a:extLst>
              <a:ext uri="{FF2B5EF4-FFF2-40B4-BE49-F238E27FC236}">
                <a16:creationId xmlns:a16="http://schemas.microsoft.com/office/drawing/2014/main" id="{CF7CBE65-BB06-1C4D-6725-07E4B5BA459A}"/>
              </a:ext>
            </a:extLst>
          </p:cNvPr>
          <p:cNvSpPr/>
          <p:nvPr/>
        </p:nvSpPr>
        <p:spPr>
          <a:xfrm>
            <a:off x="10243524" y="3592407"/>
            <a:ext cx="320948" cy="29717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sp>
        <p:nvSpPr>
          <p:cNvPr id="35" name="楕円 34">
            <a:extLst>
              <a:ext uri="{FF2B5EF4-FFF2-40B4-BE49-F238E27FC236}">
                <a16:creationId xmlns:a16="http://schemas.microsoft.com/office/drawing/2014/main" id="{B6CB6504-3A96-566F-210F-FF4B0DA5E980}"/>
              </a:ext>
            </a:extLst>
          </p:cNvPr>
          <p:cNvSpPr/>
          <p:nvPr/>
        </p:nvSpPr>
        <p:spPr>
          <a:xfrm>
            <a:off x="10243524" y="5426521"/>
            <a:ext cx="320948" cy="297176"/>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a:t>+</a:t>
            </a:r>
            <a:endParaRPr kumimoji="1" lang="ja-JP" altLang="en-US"/>
          </a:p>
        </p:txBody>
      </p:sp>
      <p:sp>
        <p:nvSpPr>
          <p:cNvPr id="37" name="テキスト ボックス 36">
            <a:extLst>
              <a:ext uri="{FF2B5EF4-FFF2-40B4-BE49-F238E27FC236}">
                <a16:creationId xmlns:a16="http://schemas.microsoft.com/office/drawing/2014/main" id="{3BD70278-687C-E404-E4A4-4A78E3E03DE2}"/>
              </a:ext>
            </a:extLst>
          </p:cNvPr>
          <p:cNvSpPr txBox="1"/>
          <p:nvPr/>
        </p:nvSpPr>
        <p:spPr>
          <a:xfrm>
            <a:off x="560146" y="1523929"/>
            <a:ext cx="11320807" cy="584775"/>
          </a:xfrm>
          <a:prstGeom prst="rect">
            <a:avLst/>
          </a:prstGeom>
          <a:noFill/>
        </p:spPr>
        <p:txBody>
          <a:bodyPr wrap="square">
            <a:spAutoFit/>
          </a:bodyPr>
          <a:lstStyle/>
          <a:p>
            <a:pPr marL="0" indent="0">
              <a:buNone/>
            </a:pPr>
            <a:r>
              <a:rPr lang="ja-JP" altLang="en-US" sz="3200">
                <a:ea typeface="ＭＳ Ｐゴシック"/>
              </a:rPr>
              <a:t>半導体を利用して、光のエネルギーを直接的に電力に変えるもの</a:t>
            </a:r>
            <a:endParaRPr lang="ja-JP" altLang="en-US" sz="3200"/>
          </a:p>
        </p:txBody>
      </p:sp>
      <p:sp>
        <p:nvSpPr>
          <p:cNvPr id="2" name="テキスト ボックス 1">
            <a:extLst>
              <a:ext uri="{FF2B5EF4-FFF2-40B4-BE49-F238E27FC236}">
                <a16:creationId xmlns:a16="http://schemas.microsoft.com/office/drawing/2014/main" id="{6BBACB9B-2B40-842F-B9AF-16E3CCDE47E2}"/>
              </a:ext>
            </a:extLst>
          </p:cNvPr>
          <p:cNvSpPr txBox="1"/>
          <p:nvPr/>
        </p:nvSpPr>
        <p:spPr>
          <a:xfrm>
            <a:off x="10098290" y="6435521"/>
            <a:ext cx="6818110" cy="369332"/>
          </a:xfrm>
          <a:prstGeom prst="rect">
            <a:avLst/>
          </a:prstGeom>
          <a:noFill/>
        </p:spPr>
        <p:txBody>
          <a:bodyPr wrap="square">
            <a:spAutoFit/>
          </a:bodyPr>
          <a:lstStyle/>
          <a:p>
            <a:pPr algn="l"/>
            <a:r>
              <a:rPr lang="ja-JP" altLang="en-US">
                <a:latin typeface="ＭＳ Ｐ明朝" panose="02020600040205080304" pitchFamily="18" charset="-128"/>
                <a:ea typeface="ＭＳ Ｐ明朝" panose="02020600040205080304" pitchFamily="18" charset="-128"/>
              </a:rPr>
              <a:t>8223001 ⻘ 快樹</a:t>
            </a:r>
          </a:p>
        </p:txBody>
      </p:sp>
    </p:spTree>
    <p:extLst>
      <p:ext uri="{BB962C8B-B14F-4D97-AF65-F5344CB8AC3E}">
        <p14:creationId xmlns:p14="http://schemas.microsoft.com/office/powerpoint/2010/main" val="39671768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CF74AA6-4567-2A94-73FB-E67A51ABADD0}"/>
              </a:ext>
            </a:extLst>
          </p:cNvPr>
          <p:cNvSpPr txBox="1"/>
          <p:nvPr/>
        </p:nvSpPr>
        <p:spPr>
          <a:xfrm>
            <a:off x="212651" y="287079"/>
            <a:ext cx="4433777" cy="646331"/>
          </a:xfrm>
          <a:prstGeom prst="rect">
            <a:avLst/>
          </a:prstGeom>
          <a:noFill/>
        </p:spPr>
        <p:txBody>
          <a:bodyPr wrap="square" rtlCol="0">
            <a:spAutoFit/>
          </a:bodyPr>
          <a:lstStyle/>
          <a:p>
            <a:r>
              <a:rPr kumimoji="1" lang="ja-JP" altLang="en-US" sz="3600" b="1"/>
              <a:t>制度面での対応</a:t>
            </a:r>
          </a:p>
        </p:txBody>
      </p:sp>
      <p:grpSp>
        <p:nvGrpSpPr>
          <p:cNvPr id="7" name="グループ化 6">
            <a:extLst>
              <a:ext uri="{FF2B5EF4-FFF2-40B4-BE49-F238E27FC236}">
                <a16:creationId xmlns:a16="http://schemas.microsoft.com/office/drawing/2014/main" id="{95795216-5CA5-5956-F6C4-55F896419679}"/>
              </a:ext>
            </a:extLst>
          </p:cNvPr>
          <p:cNvGrpSpPr/>
          <p:nvPr/>
        </p:nvGrpSpPr>
        <p:grpSpPr>
          <a:xfrm>
            <a:off x="1075459" y="1227296"/>
            <a:ext cx="10703444" cy="606047"/>
            <a:chOff x="1456659" y="3024963"/>
            <a:chExt cx="10703444" cy="606047"/>
          </a:xfrm>
        </p:grpSpPr>
        <p:sp>
          <p:nvSpPr>
            <p:cNvPr id="3" name="テキスト ボックス 2">
              <a:extLst>
                <a:ext uri="{FF2B5EF4-FFF2-40B4-BE49-F238E27FC236}">
                  <a16:creationId xmlns:a16="http://schemas.microsoft.com/office/drawing/2014/main" id="{90134F00-DCE4-86EA-4E2C-D4EF30B28034}"/>
                </a:ext>
              </a:extLst>
            </p:cNvPr>
            <p:cNvSpPr txBox="1"/>
            <p:nvPr/>
          </p:nvSpPr>
          <p:spPr>
            <a:xfrm>
              <a:off x="1456659" y="3024963"/>
              <a:ext cx="4731490" cy="584775"/>
            </a:xfrm>
            <a:prstGeom prst="rect">
              <a:avLst/>
            </a:prstGeom>
            <a:noFill/>
            <a:ln w="76200">
              <a:noFill/>
            </a:ln>
          </p:spPr>
          <p:txBody>
            <a:bodyPr wrap="square" rtlCol="0">
              <a:spAutoFit/>
            </a:bodyPr>
            <a:lstStyle/>
            <a:p>
              <a:r>
                <a:rPr kumimoji="1" lang="ja-JP" altLang="en-US" sz="3200"/>
                <a:t>固定価格買取制度（</a:t>
              </a:r>
              <a:r>
                <a:rPr kumimoji="1" lang="en-US" altLang="ja-JP" sz="3200"/>
                <a:t>FIT)</a:t>
              </a:r>
              <a:endParaRPr kumimoji="1" lang="ja-JP" altLang="en-US" sz="3200"/>
            </a:p>
          </p:txBody>
        </p:sp>
        <p:cxnSp>
          <p:nvCxnSpPr>
            <p:cNvPr id="5" name="直線矢印コネクタ 4">
              <a:extLst>
                <a:ext uri="{FF2B5EF4-FFF2-40B4-BE49-F238E27FC236}">
                  <a16:creationId xmlns:a16="http://schemas.microsoft.com/office/drawing/2014/main" id="{F54C6399-7F06-C1A2-9A5A-3B9965812CA2}"/>
                </a:ext>
              </a:extLst>
            </p:cNvPr>
            <p:cNvCxnSpPr>
              <a:cxnSpLocks/>
              <a:stCxn id="3" idx="3"/>
              <a:endCxn id="6" idx="1"/>
            </p:cNvCxnSpPr>
            <p:nvPr/>
          </p:nvCxnSpPr>
          <p:spPr>
            <a:xfrm>
              <a:off x="6188149" y="3317351"/>
              <a:ext cx="1063256" cy="21272"/>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0B45C214-259A-60A7-2972-CC639DD027C0}"/>
                </a:ext>
              </a:extLst>
            </p:cNvPr>
            <p:cNvSpPr txBox="1"/>
            <p:nvPr/>
          </p:nvSpPr>
          <p:spPr>
            <a:xfrm>
              <a:off x="7251405" y="3046235"/>
              <a:ext cx="4908698" cy="584775"/>
            </a:xfrm>
            <a:prstGeom prst="rect">
              <a:avLst/>
            </a:prstGeom>
            <a:noFill/>
          </p:spPr>
          <p:txBody>
            <a:bodyPr wrap="square" rtlCol="0">
              <a:spAutoFit/>
            </a:bodyPr>
            <a:lstStyle/>
            <a:p>
              <a:r>
                <a:rPr lang="ja-JP" altLang="en-US" sz="3200"/>
                <a:t>　市場連動型の</a:t>
              </a:r>
              <a:r>
                <a:rPr lang="en-US" altLang="ja-JP" sz="3200"/>
                <a:t>FIP</a:t>
              </a:r>
              <a:r>
                <a:rPr lang="ja-JP" altLang="en-US" sz="3200"/>
                <a:t>制度</a:t>
              </a:r>
              <a:endParaRPr kumimoji="1" lang="ja-JP" altLang="en-US" sz="3200"/>
            </a:p>
          </p:txBody>
        </p:sp>
      </p:grpSp>
      <p:sp>
        <p:nvSpPr>
          <p:cNvPr id="4" name="テキスト ボックス 3">
            <a:extLst>
              <a:ext uri="{FF2B5EF4-FFF2-40B4-BE49-F238E27FC236}">
                <a16:creationId xmlns:a16="http://schemas.microsoft.com/office/drawing/2014/main" id="{7FE6EABD-1741-3691-BF0E-927E457478E0}"/>
              </a:ext>
            </a:extLst>
          </p:cNvPr>
          <p:cNvSpPr txBox="1"/>
          <p:nvPr/>
        </p:nvSpPr>
        <p:spPr>
          <a:xfrm>
            <a:off x="10016359" y="6360229"/>
            <a:ext cx="3252951" cy="369332"/>
          </a:xfrm>
          <a:prstGeom prst="rect">
            <a:avLst/>
          </a:prstGeom>
          <a:noFill/>
        </p:spPr>
        <p:txBody>
          <a:bodyPr wrap="square" rtlCol="0">
            <a:spAutoFit/>
          </a:bodyPr>
          <a:lstStyle/>
          <a:p>
            <a:r>
              <a:rPr kumimoji="1" lang="en-US" altLang="ja-JP"/>
              <a:t>8223036</a:t>
            </a:r>
            <a:r>
              <a:rPr kumimoji="1" lang="ja-JP" altLang="en-US"/>
              <a:t>　栗山淳</a:t>
            </a:r>
          </a:p>
        </p:txBody>
      </p:sp>
      <p:sp>
        <p:nvSpPr>
          <p:cNvPr id="14" name="テキスト ボックス 13">
            <a:extLst>
              <a:ext uri="{FF2B5EF4-FFF2-40B4-BE49-F238E27FC236}">
                <a16:creationId xmlns:a16="http://schemas.microsoft.com/office/drawing/2014/main" id="{B250029E-2AB5-47D3-B57B-0B37F128C2D4}"/>
              </a:ext>
            </a:extLst>
          </p:cNvPr>
          <p:cNvSpPr txBox="1"/>
          <p:nvPr/>
        </p:nvSpPr>
        <p:spPr>
          <a:xfrm>
            <a:off x="591674" y="3225963"/>
            <a:ext cx="5529034" cy="400110"/>
          </a:xfrm>
          <a:prstGeom prst="rect">
            <a:avLst/>
          </a:prstGeom>
          <a:noFill/>
        </p:spPr>
        <p:txBody>
          <a:bodyPr wrap="square" rtlCol="0">
            <a:spAutoFit/>
          </a:bodyPr>
          <a:lstStyle/>
          <a:p>
            <a:r>
              <a:rPr kumimoji="1" lang="ja-JP" altLang="en-US" sz="2000"/>
              <a:t>市場の需給状況を意識した運用が求められる</a:t>
            </a:r>
          </a:p>
        </p:txBody>
      </p:sp>
      <p:sp>
        <p:nvSpPr>
          <p:cNvPr id="15" name="テキスト ボックス 14">
            <a:extLst>
              <a:ext uri="{FF2B5EF4-FFF2-40B4-BE49-F238E27FC236}">
                <a16:creationId xmlns:a16="http://schemas.microsoft.com/office/drawing/2014/main" id="{AB1FBC82-0CBA-BD03-146A-C58FD53B2826}"/>
              </a:ext>
            </a:extLst>
          </p:cNvPr>
          <p:cNvSpPr txBox="1"/>
          <p:nvPr/>
        </p:nvSpPr>
        <p:spPr>
          <a:xfrm>
            <a:off x="591674" y="4747577"/>
            <a:ext cx="5947349" cy="523220"/>
          </a:xfrm>
          <a:prstGeom prst="rect">
            <a:avLst/>
          </a:prstGeom>
          <a:noFill/>
        </p:spPr>
        <p:txBody>
          <a:bodyPr wrap="square" rtlCol="0">
            <a:spAutoFit/>
          </a:bodyPr>
          <a:lstStyle/>
          <a:p>
            <a:r>
              <a:rPr kumimoji="1" lang="ja-JP" altLang="en-US" sz="2800"/>
              <a:t>電力の安定供給と経済合理性の両立</a:t>
            </a:r>
          </a:p>
        </p:txBody>
      </p:sp>
      <p:sp>
        <p:nvSpPr>
          <p:cNvPr id="16" name="四角形: 角を丸くする 15">
            <a:extLst>
              <a:ext uri="{FF2B5EF4-FFF2-40B4-BE49-F238E27FC236}">
                <a16:creationId xmlns:a16="http://schemas.microsoft.com/office/drawing/2014/main" id="{A2170C4B-5AFC-EE27-8929-9078C1E551F4}"/>
              </a:ext>
            </a:extLst>
          </p:cNvPr>
          <p:cNvSpPr/>
          <p:nvPr/>
        </p:nvSpPr>
        <p:spPr>
          <a:xfrm>
            <a:off x="591674" y="4614530"/>
            <a:ext cx="5734698" cy="850598"/>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記号, 挿絵 が含まれている画像&#10;&#10;AI 生成コンテンツは誤りを含む可能性があります。">
            <a:extLst>
              <a:ext uri="{FF2B5EF4-FFF2-40B4-BE49-F238E27FC236}">
                <a16:creationId xmlns:a16="http://schemas.microsoft.com/office/drawing/2014/main" id="{7D843A4A-3AA2-CE91-1C6D-48D8FFEEF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023" y="2700677"/>
            <a:ext cx="5756977" cy="3025713"/>
          </a:xfrm>
          <a:prstGeom prst="rect">
            <a:avLst/>
          </a:prstGeom>
        </p:spPr>
      </p:pic>
    </p:spTree>
    <p:extLst>
      <p:ext uri="{BB962C8B-B14F-4D97-AF65-F5344CB8AC3E}">
        <p14:creationId xmlns:p14="http://schemas.microsoft.com/office/powerpoint/2010/main" val="371171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3962B56-C3C6-9272-B106-FEBD085100BA}"/>
              </a:ext>
            </a:extLst>
          </p:cNvPr>
          <p:cNvSpPr txBox="1"/>
          <p:nvPr/>
        </p:nvSpPr>
        <p:spPr>
          <a:xfrm>
            <a:off x="413207" y="301658"/>
            <a:ext cx="6777873" cy="584775"/>
          </a:xfrm>
          <a:prstGeom prst="rect">
            <a:avLst/>
          </a:prstGeom>
          <a:noFill/>
        </p:spPr>
        <p:txBody>
          <a:bodyPr wrap="square" rtlCol="0">
            <a:spAutoFit/>
          </a:bodyPr>
          <a:lstStyle/>
          <a:p>
            <a:r>
              <a:rPr kumimoji="1" lang="ja-JP" altLang="en-US" sz="3200" b="1"/>
              <a:t>まとめ</a:t>
            </a:r>
          </a:p>
        </p:txBody>
      </p:sp>
      <p:sp>
        <p:nvSpPr>
          <p:cNvPr id="15" name="テキスト ボックス 14">
            <a:extLst>
              <a:ext uri="{FF2B5EF4-FFF2-40B4-BE49-F238E27FC236}">
                <a16:creationId xmlns:a16="http://schemas.microsoft.com/office/drawing/2014/main" id="{2E4B9271-0C23-40DA-A15C-55FED006F1C0}"/>
              </a:ext>
            </a:extLst>
          </p:cNvPr>
          <p:cNvSpPr txBox="1"/>
          <p:nvPr/>
        </p:nvSpPr>
        <p:spPr>
          <a:xfrm>
            <a:off x="816022" y="1510693"/>
            <a:ext cx="4691643" cy="584775"/>
          </a:xfrm>
          <a:prstGeom prst="rect">
            <a:avLst/>
          </a:prstGeom>
          <a:noFill/>
        </p:spPr>
        <p:txBody>
          <a:bodyPr wrap="square">
            <a:spAutoFit/>
          </a:bodyPr>
          <a:lstStyle/>
          <a:p>
            <a:r>
              <a:rPr lang="ja-JP" altLang="en-US" sz="3200"/>
              <a:t>発電量の優先順位制御</a:t>
            </a:r>
          </a:p>
        </p:txBody>
      </p:sp>
      <p:sp>
        <p:nvSpPr>
          <p:cNvPr id="2" name="テキスト ボックス 1">
            <a:extLst>
              <a:ext uri="{FF2B5EF4-FFF2-40B4-BE49-F238E27FC236}">
                <a16:creationId xmlns:a16="http://schemas.microsoft.com/office/drawing/2014/main" id="{EF9A0B7F-B3B9-F712-D175-D12BDE965B38}"/>
              </a:ext>
            </a:extLst>
          </p:cNvPr>
          <p:cNvSpPr txBox="1"/>
          <p:nvPr/>
        </p:nvSpPr>
        <p:spPr>
          <a:xfrm>
            <a:off x="10016359" y="6360229"/>
            <a:ext cx="3252951" cy="369332"/>
          </a:xfrm>
          <a:prstGeom prst="rect">
            <a:avLst/>
          </a:prstGeom>
          <a:noFill/>
        </p:spPr>
        <p:txBody>
          <a:bodyPr wrap="square" rtlCol="0">
            <a:spAutoFit/>
          </a:bodyPr>
          <a:lstStyle/>
          <a:p>
            <a:r>
              <a:rPr kumimoji="1" lang="en-US" altLang="ja-JP"/>
              <a:t>8223036</a:t>
            </a:r>
            <a:r>
              <a:rPr kumimoji="1" lang="ja-JP" altLang="en-US"/>
              <a:t>　栗山淳</a:t>
            </a:r>
          </a:p>
        </p:txBody>
      </p:sp>
      <p:sp>
        <p:nvSpPr>
          <p:cNvPr id="5" name="テキスト ボックス 4">
            <a:extLst>
              <a:ext uri="{FF2B5EF4-FFF2-40B4-BE49-F238E27FC236}">
                <a16:creationId xmlns:a16="http://schemas.microsoft.com/office/drawing/2014/main" id="{E2CC2B92-A91A-3E40-65AE-468468B57FD9}"/>
              </a:ext>
            </a:extLst>
          </p:cNvPr>
          <p:cNvSpPr txBox="1"/>
          <p:nvPr/>
        </p:nvSpPr>
        <p:spPr>
          <a:xfrm>
            <a:off x="816021" y="2778207"/>
            <a:ext cx="4691643" cy="584775"/>
          </a:xfrm>
          <a:prstGeom prst="rect">
            <a:avLst/>
          </a:prstGeom>
          <a:noFill/>
        </p:spPr>
        <p:txBody>
          <a:bodyPr wrap="square">
            <a:spAutoFit/>
          </a:bodyPr>
          <a:lstStyle/>
          <a:p>
            <a:r>
              <a:rPr lang="ja-JP" altLang="en-US" sz="3200"/>
              <a:t>蓄電池の併用</a:t>
            </a:r>
          </a:p>
        </p:txBody>
      </p:sp>
      <p:sp>
        <p:nvSpPr>
          <p:cNvPr id="6" name="テキスト ボックス 5">
            <a:extLst>
              <a:ext uri="{FF2B5EF4-FFF2-40B4-BE49-F238E27FC236}">
                <a16:creationId xmlns:a16="http://schemas.microsoft.com/office/drawing/2014/main" id="{8F251410-0291-6452-2814-ACC5ED7973E1}"/>
              </a:ext>
            </a:extLst>
          </p:cNvPr>
          <p:cNvSpPr txBox="1"/>
          <p:nvPr/>
        </p:nvSpPr>
        <p:spPr>
          <a:xfrm>
            <a:off x="816021" y="4177758"/>
            <a:ext cx="5818694" cy="584775"/>
          </a:xfrm>
          <a:prstGeom prst="rect">
            <a:avLst/>
          </a:prstGeom>
          <a:noFill/>
        </p:spPr>
        <p:txBody>
          <a:bodyPr wrap="square">
            <a:spAutoFit/>
          </a:bodyPr>
          <a:lstStyle/>
          <a:p>
            <a:r>
              <a:rPr lang="ja-JP" altLang="en-US" sz="3200"/>
              <a:t>市場変動型の買い取り制度</a:t>
            </a:r>
          </a:p>
        </p:txBody>
      </p:sp>
      <p:sp>
        <p:nvSpPr>
          <p:cNvPr id="7" name="矢印: 右 6">
            <a:extLst>
              <a:ext uri="{FF2B5EF4-FFF2-40B4-BE49-F238E27FC236}">
                <a16:creationId xmlns:a16="http://schemas.microsoft.com/office/drawing/2014/main" id="{C5A0C3F0-EE71-4666-DD99-35A0CA2A7860}"/>
              </a:ext>
            </a:extLst>
          </p:cNvPr>
          <p:cNvSpPr/>
          <p:nvPr/>
        </p:nvSpPr>
        <p:spPr>
          <a:xfrm>
            <a:off x="5745547" y="2848428"/>
            <a:ext cx="1421292" cy="5847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7E8ED70-CFA0-268B-089F-E51F082C3AFB}"/>
              </a:ext>
            </a:extLst>
          </p:cNvPr>
          <p:cNvSpPr txBox="1"/>
          <p:nvPr/>
        </p:nvSpPr>
        <p:spPr>
          <a:xfrm>
            <a:off x="7404723" y="2848429"/>
            <a:ext cx="4691643" cy="584775"/>
          </a:xfrm>
          <a:prstGeom prst="rect">
            <a:avLst/>
          </a:prstGeom>
          <a:noFill/>
        </p:spPr>
        <p:txBody>
          <a:bodyPr wrap="square">
            <a:spAutoFit/>
          </a:bodyPr>
          <a:lstStyle/>
          <a:p>
            <a:r>
              <a:rPr lang="ja-JP" altLang="en-US" sz="3200"/>
              <a:t>系統連係の課題を解決</a:t>
            </a:r>
            <a:r>
              <a:rPr lang="en-US" altLang="ja-JP" sz="3200"/>
              <a:t>!!</a:t>
            </a:r>
            <a:endParaRPr lang="ja-JP" altLang="en-US" sz="3200"/>
          </a:p>
        </p:txBody>
      </p:sp>
    </p:spTree>
    <p:extLst>
      <p:ext uri="{BB962C8B-B14F-4D97-AF65-F5344CB8AC3E}">
        <p14:creationId xmlns:p14="http://schemas.microsoft.com/office/powerpoint/2010/main" val="360841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0"/>
      <p:bldP spid="6" grpId="0"/>
      <p:bldP spid="7" grpId="0" animBg="1"/>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404F5-E42D-17E1-502F-5306B4657696}"/>
              </a:ext>
            </a:extLst>
          </p:cNvPr>
          <p:cNvSpPr txBox="1"/>
          <p:nvPr/>
        </p:nvSpPr>
        <p:spPr>
          <a:xfrm>
            <a:off x="1903228" y="2828261"/>
            <a:ext cx="3306726" cy="523220"/>
          </a:xfrm>
          <a:prstGeom prst="rect">
            <a:avLst/>
          </a:prstGeom>
          <a:noFill/>
        </p:spPr>
        <p:txBody>
          <a:bodyPr wrap="square" rtlCol="0">
            <a:spAutoFit/>
          </a:bodyPr>
          <a:lstStyle/>
          <a:p>
            <a:r>
              <a:rPr kumimoji="1" lang="ja-JP" altLang="en-US" sz="2800"/>
              <a:t>発電のタイミング</a:t>
            </a:r>
          </a:p>
        </p:txBody>
      </p:sp>
      <p:sp>
        <p:nvSpPr>
          <p:cNvPr id="3" name="等号否定 2">
            <a:extLst>
              <a:ext uri="{FF2B5EF4-FFF2-40B4-BE49-F238E27FC236}">
                <a16:creationId xmlns:a16="http://schemas.microsoft.com/office/drawing/2014/main" id="{2851FB73-528D-B70C-D1F8-AA2C688B4BE3}"/>
              </a:ext>
            </a:extLst>
          </p:cNvPr>
          <p:cNvSpPr/>
          <p:nvPr/>
        </p:nvSpPr>
        <p:spPr>
          <a:xfrm>
            <a:off x="5316278" y="2620926"/>
            <a:ext cx="1084521" cy="808074"/>
          </a:xfrm>
          <a:prstGeom prst="mathNot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a:extLst>
              <a:ext uri="{FF2B5EF4-FFF2-40B4-BE49-F238E27FC236}">
                <a16:creationId xmlns:a16="http://schemas.microsoft.com/office/drawing/2014/main" id="{E082F878-A46A-847F-1972-B964B2488623}"/>
              </a:ext>
            </a:extLst>
          </p:cNvPr>
          <p:cNvSpPr txBox="1"/>
          <p:nvPr/>
        </p:nvSpPr>
        <p:spPr>
          <a:xfrm>
            <a:off x="6893442" y="2828261"/>
            <a:ext cx="3306726" cy="523220"/>
          </a:xfrm>
          <a:prstGeom prst="rect">
            <a:avLst/>
          </a:prstGeom>
          <a:noFill/>
        </p:spPr>
        <p:txBody>
          <a:bodyPr wrap="square" rtlCol="0">
            <a:spAutoFit/>
          </a:bodyPr>
          <a:lstStyle/>
          <a:p>
            <a:r>
              <a:rPr lang="ja-JP" altLang="en-US" sz="2800"/>
              <a:t>消費のタイミング</a:t>
            </a:r>
            <a:endParaRPr kumimoji="1" lang="ja-JP" altLang="en-US" sz="2800"/>
          </a:p>
        </p:txBody>
      </p:sp>
      <p:sp>
        <p:nvSpPr>
          <p:cNvPr id="5" name="テキスト ボックス 4">
            <a:extLst>
              <a:ext uri="{FF2B5EF4-FFF2-40B4-BE49-F238E27FC236}">
                <a16:creationId xmlns:a16="http://schemas.microsoft.com/office/drawing/2014/main" id="{C9F01260-7711-9268-74B6-1FC0DC78CE58}"/>
              </a:ext>
            </a:extLst>
          </p:cNvPr>
          <p:cNvSpPr txBox="1"/>
          <p:nvPr/>
        </p:nvSpPr>
        <p:spPr>
          <a:xfrm>
            <a:off x="666308" y="438367"/>
            <a:ext cx="4649970" cy="584775"/>
          </a:xfrm>
          <a:prstGeom prst="rect">
            <a:avLst/>
          </a:prstGeom>
          <a:noFill/>
        </p:spPr>
        <p:txBody>
          <a:bodyPr wrap="square" lIns="91440" tIns="45720" rIns="91440" bIns="45720" rtlCol="0" anchor="t">
            <a:spAutoFit/>
          </a:bodyPr>
          <a:lstStyle/>
          <a:p>
            <a:r>
              <a:rPr kumimoji="1" lang="ja-JP" altLang="en-US" sz="3200">
                <a:ea typeface="ＭＳ Ｐゴシック"/>
              </a:rPr>
              <a:t>太陽電池の積極利用　</a:t>
            </a:r>
          </a:p>
        </p:txBody>
      </p:sp>
      <p:sp>
        <p:nvSpPr>
          <p:cNvPr id="6" name="テキスト ボックス 5">
            <a:extLst>
              <a:ext uri="{FF2B5EF4-FFF2-40B4-BE49-F238E27FC236}">
                <a16:creationId xmlns:a16="http://schemas.microsoft.com/office/drawing/2014/main" id="{BE3B7CAD-34EE-8411-CF49-1B113ADE4331}"/>
              </a:ext>
            </a:extLst>
          </p:cNvPr>
          <p:cNvSpPr txBox="1"/>
          <p:nvPr/>
        </p:nvSpPr>
        <p:spPr>
          <a:xfrm>
            <a:off x="2693581" y="5026784"/>
            <a:ext cx="4008475" cy="523220"/>
          </a:xfrm>
          <a:prstGeom prst="rect">
            <a:avLst/>
          </a:prstGeom>
          <a:noFill/>
        </p:spPr>
        <p:txBody>
          <a:bodyPr wrap="square" rtlCol="0">
            <a:spAutoFit/>
          </a:bodyPr>
          <a:lstStyle/>
          <a:p>
            <a:r>
              <a:rPr lang="ja-JP" altLang="en-US" sz="2800"/>
              <a:t>余剰電力が無駄になる</a:t>
            </a:r>
            <a:endParaRPr kumimoji="1" lang="ja-JP" altLang="en-US" sz="2800"/>
          </a:p>
        </p:txBody>
      </p:sp>
      <p:cxnSp>
        <p:nvCxnSpPr>
          <p:cNvPr id="8" name="直線矢印コネクタ 7">
            <a:extLst>
              <a:ext uri="{FF2B5EF4-FFF2-40B4-BE49-F238E27FC236}">
                <a16:creationId xmlns:a16="http://schemas.microsoft.com/office/drawing/2014/main" id="{A6C79F72-2EAE-A4FC-5F6F-F47D4CE68690}"/>
              </a:ext>
            </a:extLst>
          </p:cNvPr>
          <p:cNvCxnSpPr>
            <a:stCxn id="6" idx="3"/>
          </p:cNvCxnSpPr>
          <p:nvPr/>
        </p:nvCxnSpPr>
        <p:spPr>
          <a:xfrm>
            <a:off x="6702056" y="5288394"/>
            <a:ext cx="857693" cy="6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テキスト ボックス 8">
            <a:extLst>
              <a:ext uri="{FF2B5EF4-FFF2-40B4-BE49-F238E27FC236}">
                <a16:creationId xmlns:a16="http://schemas.microsoft.com/office/drawing/2014/main" id="{EE12C4BB-EEA4-17EF-C116-A82631BA26F6}"/>
              </a:ext>
            </a:extLst>
          </p:cNvPr>
          <p:cNvSpPr txBox="1"/>
          <p:nvPr/>
        </p:nvSpPr>
        <p:spPr>
          <a:xfrm>
            <a:off x="7783033" y="5026784"/>
            <a:ext cx="2509283" cy="523220"/>
          </a:xfrm>
          <a:prstGeom prst="rect">
            <a:avLst/>
          </a:prstGeom>
          <a:noFill/>
        </p:spPr>
        <p:txBody>
          <a:bodyPr wrap="square" rtlCol="0">
            <a:spAutoFit/>
          </a:bodyPr>
          <a:lstStyle/>
          <a:p>
            <a:r>
              <a:rPr kumimoji="1" lang="ja-JP" altLang="en-US" sz="2800"/>
              <a:t>出力抑制</a:t>
            </a:r>
          </a:p>
        </p:txBody>
      </p:sp>
      <p:sp>
        <p:nvSpPr>
          <p:cNvPr id="10" name="テキスト ボックス 9">
            <a:extLst>
              <a:ext uri="{FF2B5EF4-FFF2-40B4-BE49-F238E27FC236}">
                <a16:creationId xmlns:a16="http://schemas.microsoft.com/office/drawing/2014/main" id="{9E8431AA-4098-88CE-5952-B0516162096B}"/>
              </a:ext>
            </a:extLst>
          </p:cNvPr>
          <p:cNvSpPr txBox="1"/>
          <p:nvPr/>
        </p:nvSpPr>
        <p:spPr>
          <a:xfrm>
            <a:off x="9810545" y="6405563"/>
            <a:ext cx="2094271" cy="369332"/>
          </a:xfrm>
          <a:prstGeom prst="rect">
            <a:avLst/>
          </a:prstGeom>
          <a:noFill/>
        </p:spPr>
        <p:txBody>
          <a:bodyPr wrap="square" lIns="91440" tIns="45720" rIns="91440" bIns="45720" rtlCol="0" anchor="t">
            <a:spAutoFit/>
          </a:bodyPr>
          <a:lstStyle/>
          <a:p>
            <a:r>
              <a:rPr lang="en-US" altLang="ja-JP">
                <a:ea typeface="ＭＳ Ｐゴシック"/>
              </a:rPr>
              <a:t>8223082 </a:t>
            </a:r>
            <a:r>
              <a:rPr lang="en-US" altLang="ja-JP" err="1">
                <a:ea typeface="ＭＳ Ｐゴシック"/>
              </a:rPr>
              <a:t>林峻也</a:t>
            </a:r>
            <a:endParaRPr lang="ja-JP" altLang="en-US" err="1">
              <a:ea typeface="ＭＳ Ｐゴシック"/>
            </a:endParaRPr>
          </a:p>
        </p:txBody>
      </p:sp>
    </p:spTree>
    <p:extLst>
      <p:ext uri="{BB962C8B-B14F-4D97-AF65-F5344CB8AC3E}">
        <p14:creationId xmlns:p14="http://schemas.microsoft.com/office/powerpoint/2010/main" val="360368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6"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3A1D09-5865-72AD-E399-69A7A332D433}"/>
              </a:ext>
            </a:extLst>
          </p:cNvPr>
          <p:cNvSpPr txBox="1"/>
          <p:nvPr/>
        </p:nvSpPr>
        <p:spPr>
          <a:xfrm>
            <a:off x="598966" y="471744"/>
            <a:ext cx="3483935" cy="523220"/>
          </a:xfrm>
          <a:prstGeom prst="rect">
            <a:avLst/>
          </a:prstGeom>
          <a:noFill/>
        </p:spPr>
        <p:txBody>
          <a:bodyPr wrap="square" rtlCol="0">
            <a:spAutoFit/>
          </a:bodyPr>
          <a:lstStyle/>
          <a:p>
            <a:r>
              <a:rPr kumimoji="1" lang="ja-JP" altLang="en-US" sz="2800"/>
              <a:t>出力抑制を防ぐ</a:t>
            </a:r>
          </a:p>
        </p:txBody>
      </p:sp>
      <p:sp>
        <p:nvSpPr>
          <p:cNvPr id="3" name="テキスト ボックス 2">
            <a:extLst>
              <a:ext uri="{FF2B5EF4-FFF2-40B4-BE49-F238E27FC236}">
                <a16:creationId xmlns:a16="http://schemas.microsoft.com/office/drawing/2014/main" id="{F4EF9BC3-BF22-167A-239B-55AE57575BE3}"/>
              </a:ext>
            </a:extLst>
          </p:cNvPr>
          <p:cNvSpPr txBox="1"/>
          <p:nvPr/>
        </p:nvSpPr>
        <p:spPr>
          <a:xfrm>
            <a:off x="7361275" y="496921"/>
            <a:ext cx="4600353" cy="523220"/>
          </a:xfrm>
          <a:prstGeom prst="rect">
            <a:avLst/>
          </a:prstGeom>
          <a:noFill/>
        </p:spPr>
        <p:txBody>
          <a:bodyPr wrap="square" rtlCol="0">
            <a:spAutoFit/>
          </a:bodyPr>
          <a:lstStyle/>
          <a:p>
            <a:r>
              <a:rPr lang="ja-JP" altLang="en-US" sz="2800"/>
              <a:t>電力の貯蔵と需要の調整</a:t>
            </a:r>
            <a:endParaRPr kumimoji="1" lang="ja-JP" altLang="en-US" sz="2800"/>
          </a:p>
        </p:txBody>
      </p:sp>
      <p:sp>
        <p:nvSpPr>
          <p:cNvPr id="4" name="テキスト ボックス 3">
            <a:extLst>
              <a:ext uri="{FF2B5EF4-FFF2-40B4-BE49-F238E27FC236}">
                <a16:creationId xmlns:a16="http://schemas.microsoft.com/office/drawing/2014/main" id="{2B43C1A5-C2FF-7BE7-F3AD-DBF6BCEF4250}"/>
              </a:ext>
            </a:extLst>
          </p:cNvPr>
          <p:cNvSpPr txBox="1"/>
          <p:nvPr/>
        </p:nvSpPr>
        <p:spPr>
          <a:xfrm>
            <a:off x="2340933" y="5577921"/>
            <a:ext cx="3483935" cy="707886"/>
          </a:xfrm>
          <a:prstGeom prst="rect">
            <a:avLst/>
          </a:prstGeom>
          <a:noFill/>
        </p:spPr>
        <p:txBody>
          <a:bodyPr wrap="square" rtlCol="0">
            <a:spAutoFit/>
          </a:bodyPr>
          <a:lstStyle/>
          <a:p>
            <a:r>
              <a:rPr kumimoji="1" lang="en-US" altLang="ja-JP" sz="4000"/>
              <a:t>VPP</a:t>
            </a:r>
            <a:endParaRPr kumimoji="1" lang="ja-JP" altLang="en-US" sz="4000"/>
          </a:p>
        </p:txBody>
      </p:sp>
      <p:sp>
        <p:nvSpPr>
          <p:cNvPr id="5" name="テキスト ボックス 4">
            <a:extLst>
              <a:ext uri="{FF2B5EF4-FFF2-40B4-BE49-F238E27FC236}">
                <a16:creationId xmlns:a16="http://schemas.microsoft.com/office/drawing/2014/main" id="{D3824E4A-B1B2-1675-11E3-2F5664CF7777}"/>
              </a:ext>
            </a:extLst>
          </p:cNvPr>
          <p:cNvSpPr txBox="1"/>
          <p:nvPr/>
        </p:nvSpPr>
        <p:spPr>
          <a:xfrm>
            <a:off x="7618227" y="1759662"/>
            <a:ext cx="4086447" cy="584775"/>
          </a:xfrm>
          <a:prstGeom prst="rect">
            <a:avLst/>
          </a:prstGeom>
          <a:noFill/>
        </p:spPr>
        <p:txBody>
          <a:bodyPr wrap="square" rtlCol="0">
            <a:spAutoFit/>
          </a:bodyPr>
          <a:lstStyle/>
          <a:p>
            <a:r>
              <a:rPr lang="ja-JP" altLang="en-US" sz="3200"/>
              <a:t>デマンドレスポンス</a:t>
            </a:r>
            <a:endParaRPr kumimoji="1" lang="ja-JP" altLang="en-US" sz="3200"/>
          </a:p>
        </p:txBody>
      </p:sp>
      <p:cxnSp>
        <p:nvCxnSpPr>
          <p:cNvPr id="7" name="直線矢印コネクタ 6">
            <a:extLst>
              <a:ext uri="{FF2B5EF4-FFF2-40B4-BE49-F238E27FC236}">
                <a16:creationId xmlns:a16="http://schemas.microsoft.com/office/drawing/2014/main" id="{9F2061D2-137E-B920-26F3-8F321A271E4C}"/>
              </a:ext>
            </a:extLst>
          </p:cNvPr>
          <p:cNvCxnSpPr>
            <a:cxnSpLocks/>
            <a:stCxn id="2" idx="3"/>
          </p:cNvCxnSpPr>
          <p:nvPr/>
        </p:nvCxnSpPr>
        <p:spPr>
          <a:xfrm>
            <a:off x="4082901" y="733354"/>
            <a:ext cx="27325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図 9" descr="ダイアグラム&#10;&#10;AI 生成コンテンツは誤りを含む可能性があります。">
            <a:extLst>
              <a:ext uri="{FF2B5EF4-FFF2-40B4-BE49-F238E27FC236}">
                <a16:creationId xmlns:a16="http://schemas.microsoft.com/office/drawing/2014/main" id="{679A2736-B711-2FF3-52EA-89B483119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8310" y="2280319"/>
            <a:ext cx="5943318" cy="3643444"/>
          </a:xfrm>
          <a:prstGeom prst="rect">
            <a:avLst/>
          </a:prstGeom>
        </p:spPr>
      </p:pic>
      <p:pic>
        <p:nvPicPr>
          <p:cNvPr id="12" name="図 11" descr="ダイアグラム&#10;&#10;AI 生成コンテンツは誤りを含む可能性があります。">
            <a:extLst>
              <a:ext uri="{FF2B5EF4-FFF2-40B4-BE49-F238E27FC236}">
                <a16:creationId xmlns:a16="http://schemas.microsoft.com/office/drawing/2014/main" id="{2150EEBA-1B16-70A0-34AB-71949872A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66" y="1757928"/>
            <a:ext cx="4716307" cy="3643444"/>
          </a:xfrm>
          <a:prstGeom prst="rect">
            <a:avLst/>
          </a:prstGeom>
        </p:spPr>
      </p:pic>
      <p:sp>
        <p:nvSpPr>
          <p:cNvPr id="8" name="テキスト ボックス 7">
            <a:extLst>
              <a:ext uri="{FF2B5EF4-FFF2-40B4-BE49-F238E27FC236}">
                <a16:creationId xmlns:a16="http://schemas.microsoft.com/office/drawing/2014/main" id="{5A1E3254-40F6-A75E-5315-9360E7ADDD1D}"/>
              </a:ext>
            </a:extLst>
          </p:cNvPr>
          <p:cNvSpPr txBox="1"/>
          <p:nvPr/>
        </p:nvSpPr>
        <p:spPr>
          <a:xfrm>
            <a:off x="9810545" y="6405563"/>
            <a:ext cx="2094271" cy="369332"/>
          </a:xfrm>
          <a:prstGeom prst="rect">
            <a:avLst/>
          </a:prstGeom>
          <a:noFill/>
        </p:spPr>
        <p:txBody>
          <a:bodyPr wrap="square" lIns="91440" tIns="45720" rIns="91440" bIns="45720" rtlCol="0" anchor="t">
            <a:spAutoFit/>
          </a:bodyPr>
          <a:lstStyle/>
          <a:p>
            <a:r>
              <a:rPr lang="en-US" altLang="ja-JP">
                <a:ea typeface="ＭＳ Ｐゴシック"/>
              </a:rPr>
              <a:t>8223082 </a:t>
            </a:r>
            <a:r>
              <a:rPr lang="en-US" altLang="ja-JP" err="1">
                <a:ea typeface="ＭＳ Ｐゴシック"/>
              </a:rPr>
              <a:t>林峻也</a:t>
            </a:r>
            <a:endParaRPr lang="ja-JP" altLang="en-US" err="1">
              <a:ea typeface="ＭＳ Ｐゴシック"/>
            </a:endParaRPr>
          </a:p>
        </p:txBody>
      </p:sp>
    </p:spTree>
    <p:extLst>
      <p:ext uri="{BB962C8B-B14F-4D97-AF65-F5344CB8AC3E}">
        <p14:creationId xmlns:p14="http://schemas.microsoft.com/office/powerpoint/2010/main" val="75405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D3742C-78FD-8D1C-C40B-87B4BB554680}"/>
              </a:ext>
            </a:extLst>
          </p:cNvPr>
          <p:cNvSpPr>
            <a:spLocks noGrp="1"/>
          </p:cNvSpPr>
          <p:nvPr>
            <p:ph type="title"/>
          </p:nvPr>
        </p:nvSpPr>
        <p:spPr/>
        <p:txBody>
          <a:bodyPr/>
          <a:lstStyle/>
          <a:p>
            <a:r>
              <a:rPr lang="ja-JP" altLang="en-US">
                <a:ea typeface="ＭＳ Ｐゴシック"/>
              </a:rPr>
              <a:t>太陽電池の廃棄・リサイクル問題</a:t>
            </a:r>
          </a:p>
        </p:txBody>
      </p:sp>
      <p:sp>
        <p:nvSpPr>
          <p:cNvPr id="3" name="コンテンツ プレースホルダー 2">
            <a:extLst>
              <a:ext uri="{FF2B5EF4-FFF2-40B4-BE49-F238E27FC236}">
                <a16:creationId xmlns:a16="http://schemas.microsoft.com/office/drawing/2014/main" id="{C50360C8-3841-78E6-A1E7-94BCB41CED77}"/>
              </a:ext>
            </a:extLst>
          </p:cNvPr>
          <p:cNvSpPr>
            <a:spLocks noGrp="1"/>
          </p:cNvSpPr>
          <p:nvPr>
            <p:ph idx="1"/>
          </p:nvPr>
        </p:nvSpPr>
        <p:spPr/>
        <p:txBody>
          <a:bodyPr vert="horz" lIns="91440" tIns="45720" rIns="91440" bIns="45720" rtlCol="0" anchor="t">
            <a:normAutofit/>
          </a:bodyPr>
          <a:lstStyle/>
          <a:p>
            <a:pPr marL="0" indent="0">
              <a:buNone/>
            </a:pPr>
            <a:r>
              <a:rPr lang="ja-JP" altLang="en-US">
                <a:ea typeface="ＭＳ Ｐゴシック"/>
              </a:rPr>
              <a:t>・高コストなリサイクル費用、非効率な収集・運搬体制、そして再生材の安定的な需要先の欠如という「三重苦」</a:t>
            </a:r>
          </a:p>
        </p:txBody>
      </p:sp>
      <p:pic>
        <p:nvPicPr>
          <p:cNvPr id="4" name="図 3" descr="リサイクルマークのイラスト | 無料のフリー素材 イラストエイト">
            <a:extLst>
              <a:ext uri="{FF2B5EF4-FFF2-40B4-BE49-F238E27FC236}">
                <a16:creationId xmlns:a16="http://schemas.microsoft.com/office/drawing/2014/main" id="{10A7D830-A31C-741B-F8DA-F18B08CEE42B}"/>
              </a:ext>
            </a:extLst>
          </p:cNvPr>
          <p:cNvPicPr>
            <a:picLocks noChangeAspect="1"/>
          </p:cNvPicPr>
          <p:nvPr/>
        </p:nvPicPr>
        <p:blipFill>
          <a:blip r:embed="rId3"/>
          <a:stretch>
            <a:fillRect/>
          </a:stretch>
        </p:blipFill>
        <p:spPr>
          <a:xfrm>
            <a:off x="6753991" y="2382929"/>
            <a:ext cx="4592115" cy="4344200"/>
          </a:xfrm>
          <a:prstGeom prst="rect">
            <a:avLst/>
          </a:prstGeom>
        </p:spPr>
      </p:pic>
      <p:sp>
        <p:nvSpPr>
          <p:cNvPr id="6" name="テキスト ボックス 5">
            <a:extLst>
              <a:ext uri="{FF2B5EF4-FFF2-40B4-BE49-F238E27FC236}">
                <a16:creationId xmlns:a16="http://schemas.microsoft.com/office/drawing/2014/main" id="{54010C18-2792-ADB4-459B-DAB0C77D5153}"/>
              </a:ext>
            </a:extLst>
          </p:cNvPr>
          <p:cNvSpPr txBox="1"/>
          <p:nvPr/>
        </p:nvSpPr>
        <p:spPr>
          <a:xfrm>
            <a:off x="9810545" y="6405563"/>
            <a:ext cx="2094271" cy="369332"/>
          </a:xfrm>
          <a:prstGeom prst="rect">
            <a:avLst/>
          </a:prstGeom>
          <a:noFill/>
        </p:spPr>
        <p:txBody>
          <a:bodyPr wrap="square" lIns="91440" tIns="45720" rIns="91440" bIns="45720" rtlCol="0" anchor="t">
            <a:spAutoFit/>
          </a:bodyPr>
          <a:lstStyle/>
          <a:p>
            <a:r>
              <a:rPr lang="en-US" altLang="ja-JP">
                <a:ea typeface="ＭＳ Ｐゴシック"/>
              </a:rPr>
              <a:t>8223082 </a:t>
            </a:r>
            <a:r>
              <a:rPr lang="en-US" altLang="ja-JP" err="1">
                <a:ea typeface="ＭＳ Ｐゴシック"/>
              </a:rPr>
              <a:t>林峻也</a:t>
            </a:r>
            <a:endParaRPr lang="ja-JP" altLang="en-US" err="1">
              <a:ea typeface="ＭＳ Ｐゴシック"/>
            </a:endParaRPr>
          </a:p>
        </p:txBody>
      </p:sp>
    </p:spTree>
    <p:extLst>
      <p:ext uri="{BB962C8B-B14F-4D97-AF65-F5344CB8AC3E}">
        <p14:creationId xmlns:p14="http://schemas.microsoft.com/office/powerpoint/2010/main" val="3880664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66CD7E-1423-5D98-5071-6EF5AF42DB99}"/>
              </a:ext>
            </a:extLst>
          </p:cNvPr>
          <p:cNvSpPr>
            <a:spLocks noGrp="1"/>
          </p:cNvSpPr>
          <p:nvPr>
            <p:ph type="title"/>
          </p:nvPr>
        </p:nvSpPr>
        <p:spPr/>
        <p:txBody>
          <a:bodyPr/>
          <a:lstStyle/>
          <a:p>
            <a:r>
              <a:rPr lang="ja-JP" altLang="en-US">
                <a:ea typeface="ＭＳ Ｐゴシック"/>
              </a:rPr>
              <a:t>太陽電池のリサイクルの重要性</a:t>
            </a:r>
            <a:endParaRPr kumimoji="1" lang="ja-JP" altLang="en-US"/>
          </a:p>
        </p:txBody>
      </p:sp>
      <p:sp>
        <p:nvSpPr>
          <p:cNvPr id="3" name="コンテンツ プレースホルダー 2">
            <a:extLst>
              <a:ext uri="{FF2B5EF4-FFF2-40B4-BE49-F238E27FC236}">
                <a16:creationId xmlns:a16="http://schemas.microsoft.com/office/drawing/2014/main" id="{A189BACC-52D5-B374-D075-8FB594DED1E6}"/>
              </a:ext>
            </a:extLst>
          </p:cNvPr>
          <p:cNvSpPr>
            <a:spLocks noGrp="1"/>
          </p:cNvSpPr>
          <p:nvPr>
            <p:ph idx="1"/>
          </p:nvPr>
        </p:nvSpPr>
        <p:spPr/>
        <p:txBody>
          <a:bodyPr vert="horz" lIns="91440" tIns="45720" rIns="91440" bIns="45720" rtlCol="0" anchor="t">
            <a:normAutofit/>
          </a:bodyPr>
          <a:lstStyle/>
          <a:p>
            <a:pPr marL="0" indent="0">
              <a:buNone/>
            </a:pPr>
            <a:r>
              <a:rPr lang="ja-JP" altLang="en-US">
                <a:ea typeface="ＭＳ Ｐゴシック"/>
              </a:rPr>
              <a:t>・結晶シリコン系太陽電池パネルの構成要素の中には金属部品</a:t>
            </a:r>
          </a:p>
          <a:p>
            <a:pPr marL="0" indent="0">
              <a:buNone/>
            </a:pPr>
            <a:r>
              <a:rPr lang="ja-JP" altLang="en-US">
                <a:ea typeface="ＭＳ Ｐゴシック"/>
              </a:rPr>
              <a:t>が含まれており、都市鉱山としての側面を持つ</a:t>
            </a:r>
          </a:p>
        </p:txBody>
      </p:sp>
      <p:sp>
        <p:nvSpPr>
          <p:cNvPr id="4" name="テキスト ボックス 3">
            <a:extLst>
              <a:ext uri="{FF2B5EF4-FFF2-40B4-BE49-F238E27FC236}">
                <a16:creationId xmlns:a16="http://schemas.microsoft.com/office/drawing/2014/main" id="{1B17D4C2-229E-1D77-FC28-14E4A438CA16}"/>
              </a:ext>
            </a:extLst>
          </p:cNvPr>
          <p:cNvSpPr txBox="1"/>
          <p:nvPr/>
        </p:nvSpPr>
        <p:spPr>
          <a:xfrm>
            <a:off x="1169581" y="3732701"/>
            <a:ext cx="152045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9600">
                <a:latin typeface="Century"/>
                <a:ea typeface="ＭＳ Ｐゴシック"/>
              </a:rPr>
              <a:t>Al</a:t>
            </a:r>
            <a:endParaRPr lang="ja-JP" altLang="en-US" sz="9600">
              <a:latin typeface="Century"/>
            </a:endParaRPr>
          </a:p>
        </p:txBody>
      </p:sp>
      <p:sp>
        <p:nvSpPr>
          <p:cNvPr id="5" name="テキスト ボックス 4">
            <a:extLst>
              <a:ext uri="{FF2B5EF4-FFF2-40B4-BE49-F238E27FC236}">
                <a16:creationId xmlns:a16="http://schemas.microsoft.com/office/drawing/2014/main" id="{2FE35510-C149-AA9A-F10C-6C9B502FE6A1}"/>
              </a:ext>
            </a:extLst>
          </p:cNvPr>
          <p:cNvSpPr txBox="1"/>
          <p:nvPr/>
        </p:nvSpPr>
        <p:spPr>
          <a:xfrm>
            <a:off x="6870526" y="3726283"/>
            <a:ext cx="257485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9600">
                <a:latin typeface="Century"/>
                <a:ea typeface="ＭＳ Ｐゴシック"/>
              </a:rPr>
              <a:t>Cu</a:t>
            </a:r>
            <a:endParaRPr lang="ja-JP" altLang="en-US" sz="9600">
              <a:latin typeface="Century"/>
            </a:endParaRPr>
          </a:p>
        </p:txBody>
      </p:sp>
      <p:sp>
        <p:nvSpPr>
          <p:cNvPr id="6" name="テキスト ボックス 5">
            <a:extLst>
              <a:ext uri="{FF2B5EF4-FFF2-40B4-BE49-F238E27FC236}">
                <a16:creationId xmlns:a16="http://schemas.microsoft.com/office/drawing/2014/main" id="{83D243BC-5454-73F1-8700-696A1A5E3392}"/>
              </a:ext>
            </a:extLst>
          </p:cNvPr>
          <p:cNvSpPr txBox="1"/>
          <p:nvPr/>
        </p:nvSpPr>
        <p:spPr>
          <a:xfrm>
            <a:off x="4167779" y="4513337"/>
            <a:ext cx="192803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9600">
                <a:latin typeface="Century"/>
                <a:ea typeface="ＭＳ Ｐゴシック"/>
              </a:rPr>
              <a:t>Ag</a:t>
            </a:r>
            <a:endParaRPr lang="ja-JP" altLang="en-US" sz="9600">
              <a:latin typeface="Century"/>
            </a:endParaRPr>
          </a:p>
        </p:txBody>
      </p:sp>
      <p:sp>
        <p:nvSpPr>
          <p:cNvPr id="8" name="テキスト ボックス 7">
            <a:extLst>
              <a:ext uri="{FF2B5EF4-FFF2-40B4-BE49-F238E27FC236}">
                <a16:creationId xmlns:a16="http://schemas.microsoft.com/office/drawing/2014/main" id="{39E88689-AE90-ADC2-590A-AE547D5BD26C}"/>
              </a:ext>
            </a:extLst>
          </p:cNvPr>
          <p:cNvSpPr txBox="1"/>
          <p:nvPr/>
        </p:nvSpPr>
        <p:spPr>
          <a:xfrm>
            <a:off x="9810545" y="6405563"/>
            <a:ext cx="2094271" cy="369332"/>
          </a:xfrm>
          <a:prstGeom prst="rect">
            <a:avLst/>
          </a:prstGeom>
          <a:noFill/>
        </p:spPr>
        <p:txBody>
          <a:bodyPr wrap="square" lIns="91440" tIns="45720" rIns="91440" bIns="45720" rtlCol="0" anchor="t">
            <a:spAutoFit/>
          </a:bodyPr>
          <a:lstStyle/>
          <a:p>
            <a:r>
              <a:rPr lang="en-US" altLang="ja-JP">
                <a:ea typeface="ＭＳ Ｐゴシック"/>
              </a:rPr>
              <a:t>8223082 </a:t>
            </a:r>
            <a:r>
              <a:rPr lang="en-US" altLang="ja-JP" err="1">
                <a:ea typeface="ＭＳ Ｐゴシック"/>
              </a:rPr>
              <a:t>林峻也</a:t>
            </a:r>
            <a:endParaRPr lang="ja-JP" altLang="en-US" err="1">
              <a:ea typeface="ＭＳ Ｐゴシック"/>
            </a:endParaRPr>
          </a:p>
        </p:txBody>
      </p:sp>
    </p:spTree>
    <p:extLst>
      <p:ext uri="{BB962C8B-B14F-4D97-AF65-F5344CB8AC3E}">
        <p14:creationId xmlns:p14="http://schemas.microsoft.com/office/powerpoint/2010/main" val="300564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EF8ECE-BF98-54B6-1671-77A8B5D7CA8D}"/>
              </a:ext>
            </a:extLst>
          </p:cNvPr>
          <p:cNvSpPr>
            <a:spLocks noGrp="1"/>
          </p:cNvSpPr>
          <p:nvPr>
            <p:ph type="title"/>
          </p:nvPr>
        </p:nvSpPr>
        <p:spPr/>
        <p:txBody>
          <a:bodyPr/>
          <a:lstStyle/>
          <a:p>
            <a:r>
              <a:rPr lang="ja-JP" altLang="en-US">
                <a:ea typeface="ＭＳ Ｐゴシック"/>
              </a:rPr>
              <a:t>2030年代問題</a:t>
            </a:r>
            <a:endParaRPr kumimoji="1" lang="ja-JP" altLang="en-US"/>
          </a:p>
        </p:txBody>
      </p:sp>
      <p:sp>
        <p:nvSpPr>
          <p:cNvPr id="3" name="コンテンツ プレースホルダー 2">
            <a:extLst>
              <a:ext uri="{FF2B5EF4-FFF2-40B4-BE49-F238E27FC236}">
                <a16:creationId xmlns:a16="http://schemas.microsoft.com/office/drawing/2014/main" id="{1E328A45-1251-330C-663A-25C2A33FB366}"/>
              </a:ext>
            </a:extLst>
          </p:cNvPr>
          <p:cNvSpPr>
            <a:spLocks noGrp="1"/>
          </p:cNvSpPr>
          <p:nvPr>
            <p:ph idx="1"/>
          </p:nvPr>
        </p:nvSpPr>
        <p:spPr/>
        <p:txBody>
          <a:bodyPr vert="horz" lIns="91440" tIns="45720" rIns="91440" bIns="45720" rtlCol="0" anchor="t">
            <a:normAutofit/>
          </a:bodyPr>
          <a:lstStyle/>
          <a:p>
            <a:pPr marL="0" indent="0">
              <a:buNone/>
            </a:pPr>
            <a:r>
              <a:rPr lang="ja-JP" altLang="en-US">
                <a:ea typeface="ＭＳ Ｐゴシック"/>
              </a:rPr>
              <a:t>・</a:t>
            </a:r>
            <a:r>
              <a:rPr lang="ja-JP">
                <a:ea typeface="+mn-lt"/>
                <a:cs typeface="+mn-lt"/>
              </a:rPr>
              <a:t>日本の太陽光発電は、2012年に導入された固定価格買取制度を契機として、劇的な拡大を遂げた </a:t>
            </a:r>
          </a:p>
          <a:p>
            <a:pPr marL="0" indent="0">
              <a:buNone/>
            </a:pPr>
            <a:r>
              <a:rPr lang="ja-JP">
                <a:ea typeface="ＭＳ Ｐゴシック"/>
              </a:rPr>
              <a:t>・</a:t>
            </a:r>
            <a:r>
              <a:rPr lang="en-US" altLang="ja-JP">
                <a:ea typeface="ＭＳ Ｐゴシック"/>
              </a:rPr>
              <a:t>2030</a:t>
            </a:r>
            <a:r>
              <a:rPr lang="ja-JP" altLang="en-US">
                <a:ea typeface="ＭＳ Ｐゴシック"/>
              </a:rPr>
              <a:t>年代後半のピーク時には、年間最大で</a:t>
            </a:r>
            <a:r>
              <a:rPr lang="en-US" altLang="ja-JP">
                <a:ea typeface="ＭＳ Ｐゴシック"/>
              </a:rPr>
              <a:t>50</a:t>
            </a:r>
            <a:r>
              <a:rPr lang="ja-JP" altLang="en-US">
                <a:ea typeface="ＭＳ Ｐゴシック"/>
              </a:rPr>
              <a:t>万トンから</a:t>
            </a:r>
            <a:r>
              <a:rPr lang="en-US" altLang="ja-JP">
                <a:ea typeface="ＭＳ Ｐゴシック"/>
              </a:rPr>
              <a:t>80</a:t>
            </a:r>
            <a:r>
              <a:rPr lang="ja-JP" altLang="en-US">
                <a:ea typeface="ＭＳ Ｐゴシック"/>
              </a:rPr>
              <a:t>万トンの廃棄パネルが発生すると予測</a:t>
            </a:r>
            <a:endParaRPr lang="ja-JP">
              <a:ea typeface="ＭＳ Ｐゴシック"/>
            </a:endParaRPr>
          </a:p>
        </p:txBody>
      </p:sp>
      <p:pic>
        <p:nvPicPr>
          <p:cNvPr id="4" name="図 3" descr="環境省による太陽電池モジュール排出見込量">
            <a:extLst>
              <a:ext uri="{FF2B5EF4-FFF2-40B4-BE49-F238E27FC236}">
                <a16:creationId xmlns:a16="http://schemas.microsoft.com/office/drawing/2014/main" id="{0962D8B8-218E-C472-8C06-26F1EDFDF8A4}"/>
              </a:ext>
            </a:extLst>
          </p:cNvPr>
          <p:cNvPicPr>
            <a:picLocks noChangeAspect="1"/>
          </p:cNvPicPr>
          <p:nvPr/>
        </p:nvPicPr>
        <p:blipFill>
          <a:blip r:embed="rId3"/>
          <a:srcRect l="4024" t="4061" r="2831" b="2030"/>
          <a:stretch>
            <a:fillRect/>
          </a:stretch>
        </p:blipFill>
        <p:spPr>
          <a:xfrm>
            <a:off x="5702848" y="3335308"/>
            <a:ext cx="5170345" cy="3123455"/>
          </a:xfrm>
          <a:prstGeom prst="rect">
            <a:avLst/>
          </a:prstGeom>
        </p:spPr>
      </p:pic>
      <p:sp>
        <p:nvSpPr>
          <p:cNvPr id="5" name="テキスト ボックス 4">
            <a:extLst>
              <a:ext uri="{FF2B5EF4-FFF2-40B4-BE49-F238E27FC236}">
                <a16:creationId xmlns:a16="http://schemas.microsoft.com/office/drawing/2014/main" id="{65B6B752-147B-0571-E8E0-B388455C8EF0}"/>
              </a:ext>
            </a:extLst>
          </p:cNvPr>
          <p:cNvSpPr txBox="1"/>
          <p:nvPr/>
        </p:nvSpPr>
        <p:spPr>
          <a:xfrm>
            <a:off x="6892626" y="6577724"/>
            <a:ext cx="123671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1200">
                <a:ea typeface="ＭＳ Ｐゴシック"/>
              </a:rPr>
              <a:t>環境省より</a:t>
            </a:r>
            <a:endParaRPr lang="ja-JP" altLang="en-US" sz="1200"/>
          </a:p>
        </p:txBody>
      </p:sp>
      <p:sp>
        <p:nvSpPr>
          <p:cNvPr id="7" name="テキスト ボックス 6">
            <a:extLst>
              <a:ext uri="{FF2B5EF4-FFF2-40B4-BE49-F238E27FC236}">
                <a16:creationId xmlns:a16="http://schemas.microsoft.com/office/drawing/2014/main" id="{409984A8-94A8-87C9-CD7F-803362C0D118}"/>
              </a:ext>
            </a:extLst>
          </p:cNvPr>
          <p:cNvSpPr txBox="1"/>
          <p:nvPr/>
        </p:nvSpPr>
        <p:spPr>
          <a:xfrm>
            <a:off x="9810545" y="6405563"/>
            <a:ext cx="2094271" cy="369332"/>
          </a:xfrm>
          <a:prstGeom prst="rect">
            <a:avLst/>
          </a:prstGeom>
          <a:noFill/>
        </p:spPr>
        <p:txBody>
          <a:bodyPr wrap="square" lIns="91440" tIns="45720" rIns="91440" bIns="45720" rtlCol="0" anchor="t">
            <a:spAutoFit/>
          </a:bodyPr>
          <a:lstStyle/>
          <a:p>
            <a:r>
              <a:rPr lang="en-US" altLang="ja-JP">
                <a:ea typeface="ＭＳ Ｐゴシック"/>
              </a:rPr>
              <a:t>8223082 </a:t>
            </a:r>
            <a:r>
              <a:rPr lang="en-US" altLang="ja-JP" err="1">
                <a:ea typeface="ＭＳ Ｐゴシック"/>
              </a:rPr>
              <a:t>林峻也</a:t>
            </a:r>
            <a:endParaRPr lang="ja-JP" altLang="en-US" err="1">
              <a:ea typeface="ＭＳ Ｐゴシック"/>
            </a:endParaRPr>
          </a:p>
        </p:txBody>
      </p:sp>
    </p:spTree>
    <p:extLst>
      <p:ext uri="{BB962C8B-B14F-4D97-AF65-F5344CB8AC3E}">
        <p14:creationId xmlns:p14="http://schemas.microsoft.com/office/powerpoint/2010/main" val="162849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5EA676-30A4-2F40-CE2B-99497B661285}"/>
              </a:ext>
            </a:extLst>
          </p:cNvPr>
          <p:cNvSpPr>
            <a:spLocks noGrp="1"/>
          </p:cNvSpPr>
          <p:nvPr>
            <p:ph type="title"/>
          </p:nvPr>
        </p:nvSpPr>
        <p:spPr/>
        <p:txBody>
          <a:bodyPr/>
          <a:lstStyle/>
          <a:p>
            <a:r>
              <a:rPr lang="ja-JP">
                <a:ea typeface="+mj-lt"/>
                <a:cs typeface="+mj-lt"/>
              </a:rPr>
              <a:t>廃棄物処理法の限界</a:t>
            </a:r>
            <a:endParaRPr lang="ja-JP"/>
          </a:p>
        </p:txBody>
      </p:sp>
      <p:sp>
        <p:nvSpPr>
          <p:cNvPr id="3" name="コンテンツ プレースホルダー 2">
            <a:extLst>
              <a:ext uri="{FF2B5EF4-FFF2-40B4-BE49-F238E27FC236}">
                <a16:creationId xmlns:a16="http://schemas.microsoft.com/office/drawing/2014/main" id="{79CF8BF5-2D53-CC1F-4A50-9AFF55A8D08B}"/>
              </a:ext>
            </a:extLst>
          </p:cNvPr>
          <p:cNvSpPr>
            <a:spLocks noGrp="1"/>
          </p:cNvSpPr>
          <p:nvPr>
            <p:ph idx="1"/>
          </p:nvPr>
        </p:nvSpPr>
        <p:spPr/>
        <p:txBody>
          <a:bodyPr vert="horz" lIns="91440" tIns="45720" rIns="91440" bIns="45720" rtlCol="0" anchor="t">
            <a:normAutofit/>
          </a:bodyPr>
          <a:lstStyle/>
          <a:p>
            <a:pPr marL="0" indent="0">
              <a:buNone/>
            </a:pPr>
            <a:r>
              <a:rPr lang="ja-JP" altLang="en-US">
                <a:ea typeface="ＭＳ Ｐゴシック"/>
              </a:rPr>
              <a:t>・</a:t>
            </a:r>
            <a:r>
              <a:rPr lang="ja-JP">
                <a:ea typeface="+mn-lt"/>
                <a:cs typeface="+mn-lt"/>
              </a:rPr>
              <a:t>処理コストの高さから不法投棄や不適正な埋め立てが行われるリスク</a:t>
            </a:r>
          </a:p>
          <a:p>
            <a:pPr marL="0" indent="0">
              <a:buNone/>
            </a:pPr>
            <a:r>
              <a:rPr lang="ja-JP" altLang="en-US">
                <a:ea typeface="ＭＳ Ｐゴシック"/>
              </a:rPr>
              <a:t>・</a:t>
            </a:r>
            <a:r>
              <a:rPr lang="ja-JP">
                <a:ea typeface="+mn-lt"/>
                <a:cs typeface="+mn-lt"/>
              </a:rPr>
              <a:t>分別が徹底されない可能性</a:t>
            </a:r>
            <a:endParaRPr lang="ja-JP"/>
          </a:p>
        </p:txBody>
      </p:sp>
      <p:sp>
        <p:nvSpPr>
          <p:cNvPr id="6" name="テキスト ボックス 5">
            <a:extLst>
              <a:ext uri="{FF2B5EF4-FFF2-40B4-BE49-F238E27FC236}">
                <a16:creationId xmlns:a16="http://schemas.microsoft.com/office/drawing/2014/main" id="{F820CB83-9399-40CE-DB15-AB824BB8E09E}"/>
              </a:ext>
            </a:extLst>
          </p:cNvPr>
          <p:cNvSpPr txBox="1"/>
          <p:nvPr/>
        </p:nvSpPr>
        <p:spPr>
          <a:xfrm>
            <a:off x="7482041" y="576148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a:t>https://www.hikarientecs.jp/service/recycle</a:t>
            </a:r>
          </a:p>
        </p:txBody>
      </p:sp>
      <p:pic>
        <p:nvPicPr>
          <p:cNvPr id="7" name="図 6" descr="光エンテックス Hikarientecs ┃ サービス内容">
            <a:extLst>
              <a:ext uri="{FF2B5EF4-FFF2-40B4-BE49-F238E27FC236}">
                <a16:creationId xmlns:a16="http://schemas.microsoft.com/office/drawing/2014/main" id="{E3A864A2-E428-C9C3-9C1D-9ABD5E9BCB4E}"/>
              </a:ext>
            </a:extLst>
          </p:cNvPr>
          <p:cNvPicPr>
            <a:picLocks noChangeAspect="1"/>
          </p:cNvPicPr>
          <p:nvPr/>
        </p:nvPicPr>
        <p:blipFill>
          <a:blip r:embed="rId3"/>
          <a:stretch>
            <a:fillRect/>
          </a:stretch>
        </p:blipFill>
        <p:spPr>
          <a:xfrm>
            <a:off x="928414" y="3272061"/>
            <a:ext cx="6665311" cy="3563327"/>
          </a:xfrm>
          <a:prstGeom prst="rect">
            <a:avLst/>
          </a:prstGeom>
        </p:spPr>
      </p:pic>
      <p:sp>
        <p:nvSpPr>
          <p:cNvPr id="5" name="テキスト ボックス 4">
            <a:extLst>
              <a:ext uri="{FF2B5EF4-FFF2-40B4-BE49-F238E27FC236}">
                <a16:creationId xmlns:a16="http://schemas.microsoft.com/office/drawing/2014/main" id="{9B7B89B5-67CF-69C6-F7C2-CA41785DB884}"/>
              </a:ext>
            </a:extLst>
          </p:cNvPr>
          <p:cNvSpPr txBox="1"/>
          <p:nvPr/>
        </p:nvSpPr>
        <p:spPr>
          <a:xfrm>
            <a:off x="9810545" y="6405563"/>
            <a:ext cx="2094271" cy="369332"/>
          </a:xfrm>
          <a:prstGeom prst="rect">
            <a:avLst/>
          </a:prstGeom>
          <a:noFill/>
        </p:spPr>
        <p:txBody>
          <a:bodyPr wrap="square" lIns="91440" tIns="45720" rIns="91440" bIns="45720" rtlCol="0" anchor="t">
            <a:spAutoFit/>
          </a:bodyPr>
          <a:lstStyle/>
          <a:p>
            <a:r>
              <a:rPr lang="en-US" altLang="ja-JP">
                <a:ea typeface="ＭＳ Ｐゴシック"/>
              </a:rPr>
              <a:t>8223082 </a:t>
            </a:r>
            <a:r>
              <a:rPr lang="en-US" altLang="ja-JP" err="1">
                <a:ea typeface="ＭＳ Ｐゴシック"/>
              </a:rPr>
              <a:t>林峻也</a:t>
            </a:r>
            <a:endParaRPr lang="ja-JP" altLang="en-US" err="1">
              <a:ea typeface="ＭＳ Ｐゴシック"/>
            </a:endParaRPr>
          </a:p>
        </p:txBody>
      </p:sp>
    </p:spTree>
    <p:extLst>
      <p:ext uri="{BB962C8B-B14F-4D97-AF65-F5344CB8AC3E}">
        <p14:creationId xmlns:p14="http://schemas.microsoft.com/office/powerpoint/2010/main" val="404654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82D3F7-F70F-9B99-B923-E6758AD46589}"/>
              </a:ext>
            </a:extLst>
          </p:cNvPr>
          <p:cNvSpPr>
            <a:spLocks noGrp="1"/>
          </p:cNvSpPr>
          <p:nvPr>
            <p:ph type="title"/>
          </p:nvPr>
        </p:nvSpPr>
        <p:spPr/>
        <p:txBody>
          <a:bodyPr/>
          <a:lstStyle/>
          <a:p>
            <a:r>
              <a:rPr lang="ja-JP" altLang="en-US">
                <a:ea typeface="ＭＳ Ｐゴシック"/>
              </a:rPr>
              <a:t>使用済み太陽電池の現状</a:t>
            </a:r>
          </a:p>
        </p:txBody>
      </p:sp>
      <p:pic>
        <p:nvPicPr>
          <p:cNvPr id="4" name="コンテンツ プレースホルダー 3" descr="タイムライン が含まれている画像&#10;&#10;AI 生成コンテンツは間違っている可能性があります。">
            <a:extLst>
              <a:ext uri="{FF2B5EF4-FFF2-40B4-BE49-F238E27FC236}">
                <a16:creationId xmlns:a16="http://schemas.microsoft.com/office/drawing/2014/main" id="{AA9D809C-5802-D2BA-4605-AD2FACD32D8E}"/>
              </a:ext>
            </a:extLst>
          </p:cNvPr>
          <p:cNvPicPr>
            <a:picLocks noGrp="1" noChangeAspect="1"/>
          </p:cNvPicPr>
          <p:nvPr>
            <p:ph idx="1"/>
          </p:nvPr>
        </p:nvPicPr>
        <p:blipFill>
          <a:blip r:embed="rId3"/>
          <a:stretch>
            <a:fillRect/>
          </a:stretch>
        </p:blipFill>
        <p:spPr>
          <a:xfrm>
            <a:off x="928413" y="1686753"/>
            <a:ext cx="9757103" cy="4436392"/>
          </a:xfrm>
          <a:prstGeom prst="rect">
            <a:avLst/>
          </a:prstGeom>
        </p:spPr>
      </p:pic>
      <p:sp>
        <p:nvSpPr>
          <p:cNvPr id="6" name="テキスト ボックス 5">
            <a:extLst>
              <a:ext uri="{FF2B5EF4-FFF2-40B4-BE49-F238E27FC236}">
                <a16:creationId xmlns:a16="http://schemas.microsoft.com/office/drawing/2014/main" id="{7D14D795-AE1A-DA85-63E9-59DD2594122F}"/>
              </a:ext>
            </a:extLst>
          </p:cNvPr>
          <p:cNvSpPr txBox="1"/>
          <p:nvPr/>
        </p:nvSpPr>
        <p:spPr>
          <a:xfrm>
            <a:off x="5552395" y="6221920"/>
            <a:ext cx="4135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a:t>https://www.jpea.gr.jp/news/16564/</a:t>
            </a:r>
          </a:p>
        </p:txBody>
      </p:sp>
      <p:sp>
        <p:nvSpPr>
          <p:cNvPr id="5" name="テキスト ボックス 4">
            <a:extLst>
              <a:ext uri="{FF2B5EF4-FFF2-40B4-BE49-F238E27FC236}">
                <a16:creationId xmlns:a16="http://schemas.microsoft.com/office/drawing/2014/main" id="{69A11BD5-254D-0EE1-EFA6-2898F2C32C09}"/>
              </a:ext>
            </a:extLst>
          </p:cNvPr>
          <p:cNvSpPr txBox="1"/>
          <p:nvPr/>
        </p:nvSpPr>
        <p:spPr>
          <a:xfrm>
            <a:off x="9810545" y="6405563"/>
            <a:ext cx="2094271" cy="369332"/>
          </a:xfrm>
          <a:prstGeom prst="rect">
            <a:avLst/>
          </a:prstGeom>
          <a:noFill/>
        </p:spPr>
        <p:txBody>
          <a:bodyPr wrap="square" lIns="91440" tIns="45720" rIns="91440" bIns="45720" rtlCol="0" anchor="t">
            <a:spAutoFit/>
          </a:bodyPr>
          <a:lstStyle/>
          <a:p>
            <a:r>
              <a:rPr lang="en-US" altLang="ja-JP">
                <a:ea typeface="ＭＳ Ｐゴシック"/>
              </a:rPr>
              <a:t>8223082 </a:t>
            </a:r>
            <a:r>
              <a:rPr lang="en-US" altLang="ja-JP" err="1">
                <a:ea typeface="ＭＳ Ｐゴシック"/>
              </a:rPr>
              <a:t>林峻也</a:t>
            </a:r>
            <a:endParaRPr lang="ja-JP" altLang="en-US" err="1">
              <a:ea typeface="ＭＳ Ｐゴシック"/>
            </a:endParaRPr>
          </a:p>
        </p:txBody>
      </p:sp>
    </p:spTree>
    <p:extLst>
      <p:ext uri="{BB962C8B-B14F-4D97-AF65-F5344CB8AC3E}">
        <p14:creationId xmlns:p14="http://schemas.microsoft.com/office/powerpoint/2010/main" val="3949504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1E8B57-DF15-F204-0C5A-560576BE2FAC}"/>
              </a:ext>
            </a:extLst>
          </p:cNvPr>
          <p:cNvSpPr>
            <a:spLocks noGrp="1"/>
          </p:cNvSpPr>
          <p:nvPr>
            <p:ph type="title"/>
          </p:nvPr>
        </p:nvSpPr>
        <p:spPr/>
        <p:txBody>
          <a:bodyPr/>
          <a:lstStyle/>
          <a:p>
            <a:r>
              <a:rPr lang="ja-JP" altLang="en-US">
                <a:ea typeface="ＭＳ Ｐゴシック"/>
              </a:rPr>
              <a:t>今後の解決策</a:t>
            </a:r>
          </a:p>
        </p:txBody>
      </p:sp>
      <p:sp>
        <p:nvSpPr>
          <p:cNvPr id="3" name="コンテンツ プレースホルダー 2">
            <a:extLst>
              <a:ext uri="{FF2B5EF4-FFF2-40B4-BE49-F238E27FC236}">
                <a16:creationId xmlns:a16="http://schemas.microsoft.com/office/drawing/2014/main" id="{EA95792A-E098-4E8F-C2C7-FFD412D94EB3}"/>
              </a:ext>
            </a:extLst>
          </p:cNvPr>
          <p:cNvSpPr>
            <a:spLocks noGrp="1"/>
          </p:cNvSpPr>
          <p:nvPr>
            <p:ph idx="1"/>
          </p:nvPr>
        </p:nvSpPr>
        <p:spPr/>
        <p:txBody>
          <a:bodyPr vert="horz" lIns="91440" tIns="45720" rIns="91440" bIns="45720" rtlCol="0" anchor="t">
            <a:normAutofit/>
          </a:bodyPr>
          <a:lstStyle/>
          <a:p>
            <a:pPr marL="0" indent="0">
              <a:buNone/>
            </a:pPr>
            <a:r>
              <a:rPr lang="ja-JP" altLang="en-US">
                <a:ea typeface="ＭＳ Ｐゴシック"/>
              </a:rPr>
              <a:t>　</a:t>
            </a:r>
            <a:endParaRPr lang="ja-JP" altLang="en-US"/>
          </a:p>
        </p:txBody>
      </p:sp>
      <p:pic>
        <p:nvPicPr>
          <p:cNvPr id="4" name="図 3" descr="テキスト&#10;&#10;AI 生成コンテンツは間違っている可能性があります。">
            <a:extLst>
              <a:ext uri="{FF2B5EF4-FFF2-40B4-BE49-F238E27FC236}">
                <a16:creationId xmlns:a16="http://schemas.microsoft.com/office/drawing/2014/main" id="{B02780CC-7255-FA3D-2C45-104F841824DB}"/>
              </a:ext>
            </a:extLst>
          </p:cNvPr>
          <p:cNvPicPr>
            <a:picLocks noChangeAspect="1"/>
          </p:cNvPicPr>
          <p:nvPr/>
        </p:nvPicPr>
        <p:blipFill>
          <a:blip r:embed="rId3"/>
          <a:stretch>
            <a:fillRect/>
          </a:stretch>
        </p:blipFill>
        <p:spPr>
          <a:xfrm>
            <a:off x="836402" y="1352281"/>
            <a:ext cx="8082943" cy="5301803"/>
          </a:xfrm>
          <a:prstGeom prst="rect">
            <a:avLst/>
          </a:prstGeom>
        </p:spPr>
      </p:pic>
      <p:sp>
        <p:nvSpPr>
          <p:cNvPr id="6" name="テキスト ボックス 5">
            <a:extLst>
              <a:ext uri="{FF2B5EF4-FFF2-40B4-BE49-F238E27FC236}">
                <a16:creationId xmlns:a16="http://schemas.microsoft.com/office/drawing/2014/main" id="{DE8C84C5-BD0E-2646-DF72-324A86E6AF4A}"/>
              </a:ext>
            </a:extLst>
          </p:cNvPr>
          <p:cNvSpPr txBox="1"/>
          <p:nvPr/>
        </p:nvSpPr>
        <p:spPr>
          <a:xfrm>
            <a:off x="9810545" y="6405563"/>
            <a:ext cx="2094271" cy="369332"/>
          </a:xfrm>
          <a:prstGeom prst="rect">
            <a:avLst/>
          </a:prstGeom>
          <a:noFill/>
        </p:spPr>
        <p:txBody>
          <a:bodyPr wrap="square" lIns="91440" tIns="45720" rIns="91440" bIns="45720" rtlCol="0" anchor="t">
            <a:spAutoFit/>
          </a:bodyPr>
          <a:lstStyle/>
          <a:p>
            <a:r>
              <a:rPr lang="en-US" altLang="ja-JP">
                <a:ea typeface="ＭＳ Ｐゴシック"/>
              </a:rPr>
              <a:t>8223082 </a:t>
            </a:r>
            <a:r>
              <a:rPr lang="en-US" altLang="ja-JP" err="1">
                <a:ea typeface="ＭＳ Ｐゴシック"/>
              </a:rPr>
              <a:t>林峻也</a:t>
            </a:r>
            <a:endParaRPr lang="ja-JP" altLang="en-US" err="1">
              <a:ea typeface="ＭＳ Ｐゴシック"/>
            </a:endParaRPr>
          </a:p>
        </p:txBody>
      </p:sp>
      <p:sp>
        <p:nvSpPr>
          <p:cNvPr id="8" name="テキスト ボックス 7">
            <a:extLst>
              <a:ext uri="{FF2B5EF4-FFF2-40B4-BE49-F238E27FC236}">
                <a16:creationId xmlns:a16="http://schemas.microsoft.com/office/drawing/2014/main" id="{53BEBB7B-1D5C-9B22-2371-5D450E4986F1}"/>
              </a:ext>
            </a:extLst>
          </p:cNvPr>
          <p:cNvSpPr txBox="1"/>
          <p:nvPr/>
        </p:nvSpPr>
        <p:spPr>
          <a:xfrm>
            <a:off x="8919372" y="5507467"/>
            <a:ext cx="2622553" cy="6698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a:t>https://www.jpea.gr.jp/news/16564/</a:t>
            </a:r>
          </a:p>
        </p:txBody>
      </p:sp>
    </p:spTree>
    <p:extLst>
      <p:ext uri="{BB962C8B-B14F-4D97-AF65-F5344CB8AC3E}">
        <p14:creationId xmlns:p14="http://schemas.microsoft.com/office/powerpoint/2010/main" val="3074414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FEFADD7-6D6A-E060-CABA-26399B3D8647}"/>
              </a:ext>
            </a:extLst>
          </p:cNvPr>
          <p:cNvSpPr/>
          <p:nvPr/>
        </p:nvSpPr>
        <p:spPr>
          <a:xfrm>
            <a:off x="698511" y="1013657"/>
            <a:ext cx="1294895" cy="202258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10F72B3D-8963-0C85-510D-80646D6B2505}"/>
              </a:ext>
            </a:extLst>
          </p:cNvPr>
          <p:cNvSpPr/>
          <p:nvPr/>
        </p:nvSpPr>
        <p:spPr>
          <a:xfrm>
            <a:off x="2158927" y="1013657"/>
            <a:ext cx="1294895" cy="202258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EE7B78BA-F772-995A-37B9-938CDAF41DAB}"/>
              </a:ext>
            </a:extLst>
          </p:cNvPr>
          <p:cNvSpPr txBox="1"/>
          <p:nvPr/>
        </p:nvSpPr>
        <p:spPr>
          <a:xfrm>
            <a:off x="717687" y="3036237"/>
            <a:ext cx="1441240" cy="369332"/>
          </a:xfrm>
          <a:prstGeom prst="rect">
            <a:avLst/>
          </a:prstGeom>
          <a:noFill/>
        </p:spPr>
        <p:txBody>
          <a:bodyPr wrap="square" rtlCol="0">
            <a:spAutoFit/>
          </a:bodyPr>
          <a:lstStyle/>
          <a:p>
            <a:r>
              <a:rPr kumimoji="1" lang="en-US" altLang="ja-JP"/>
              <a:t>p</a:t>
            </a:r>
            <a:r>
              <a:rPr kumimoji="1" lang="ja-JP" altLang="en-US"/>
              <a:t>型半導体</a:t>
            </a:r>
          </a:p>
        </p:txBody>
      </p:sp>
      <p:sp>
        <p:nvSpPr>
          <p:cNvPr id="7" name="テキスト ボックス 6">
            <a:extLst>
              <a:ext uri="{FF2B5EF4-FFF2-40B4-BE49-F238E27FC236}">
                <a16:creationId xmlns:a16="http://schemas.microsoft.com/office/drawing/2014/main" id="{C4910493-D1A9-860A-11C4-5CD95A234E7D}"/>
              </a:ext>
            </a:extLst>
          </p:cNvPr>
          <p:cNvSpPr txBox="1"/>
          <p:nvPr/>
        </p:nvSpPr>
        <p:spPr>
          <a:xfrm>
            <a:off x="2178103" y="3036237"/>
            <a:ext cx="1441240" cy="369332"/>
          </a:xfrm>
          <a:prstGeom prst="rect">
            <a:avLst/>
          </a:prstGeom>
          <a:noFill/>
        </p:spPr>
        <p:txBody>
          <a:bodyPr wrap="square" rtlCol="0">
            <a:spAutoFit/>
          </a:bodyPr>
          <a:lstStyle/>
          <a:p>
            <a:r>
              <a:rPr lang="en-US" altLang="ja-JP"/>
              <a:t>n</a:t>
            </a:r>
            <a:r>
              <a:rPr kumimoji="1" lang="ja-JP" altLang="en-US"/>
              <a:t>型半導体</a:t>
            </a:r>
          </a:p>
        </p:txBody>
      </p:sp>
      <p:sp>
        <p:nvSpPr>
          <p:cNvPr id="10" name="楕円 9">
            <a:extLst>
              <a:ext uri="{FF2B5EF4-FFF2-40B4-BE49-F238E27FC236}">
                <a16:creationId xmlns:a16="http://schemas.microsoft.com/office/drawing/2014/main" id="{6F121142-AB97-1D08-291F-A4A86B72F7C4}"/>
              </a:ext>
            </a:extLst>
          </p:cNvPr>
          <p:cNvSpPr/>
          <p:nvPr/>
        </p:nvSpPr>
        <p:spPr>
          <a:xfrm>
            <a:off x="2436478" y="1451456"/>
            <a:ext cx="272502" cy="251533"/>
          </a:xfrm>
          <a:prstGeom prst="ellipse">
            <a:avLst/>
          </a:pr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sp>
        <p:nvSpPr>
          <p:cNvPr id="11" name="楕円 10">
            <a:extLst>
              <a:ext uri="{FF2B5EF4-FFF2-40B4-BE49-F238E27FC236}">
                <a16:creationId xmlns:a16="http://schemas.microsoft.com/office/drawing/2014/main" id="{BB217DA1-0B6B-5B34-7594-8CC1D28A143F}"/>
              </a:ext>
            </a:extLst>
          </p:cNvPr>
          <p:cNvSpPr/>
          <p:nvPr/>
        </p:nvSpPr>
        <p:spPr>
          <a:xfrm>
            <a:off x="2988550" y="2494425"/>
            <a:ext cx="272502" cy="251533"/>
          </a:xfrm>
          <a:prstGeom prst="ellipse">
            <a:avLst/>
          </a:pr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sp>
        <p:nvSpPr>
          <p:cNvPr id="12" name="楕円 11">
            <a:extLst>
              <a:ext uri="{FF2B5EF4-FFF2-40B4-BE49-F238E27FC236}">
                <a16:creationId xmlns:a16="http://schemas.microsoft.com/office/drawing/2014/main" id="{A61DACEA-D362-4B68-CB51-BCCAB224AA3F}"/>
              </a:ext>
            </a:extLst>
          </p:cNvPr>
          <p:cNvSpPr/>
          <p:nvPr/>
        </p:nvSpPr>
        <p:spPr>
          <a:xfrm>
            <a:off x="2792246" y="1926822"/>
            <a:ext cx="272502" cy="251533"/>
          </a:xfrm>
          <a:prstGeom prst="ellipse">
            <a:avLst/>
          </a:pr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sp>
        <p:nvSpPr>
          <p:cNvPr id="13" name="楕円 12">
            <a:extLst>
              <a:ext uri="{FF2B5EF4-FFF2-40B4-BE49-F238E27FC236}">
                <a16:creationId xmlns:a16="http://schemas.microsoft.com/office/drawing/2014/main" id="{89C32A94-1338-5EB9-7253-666AFB469C0D}"/>
              </a:ext>
            </a:extLst>
          </p:cNvPr>
          <p:cNvSpPr/>
          <p:nvPr/>
        </p:nvSpPr>
        <p:spPr>
          <a:xfrm>
            <a:off x="2383997" y="2140788"/>
            <a:ext cx="272502" cy="251533"/>
          </a:xfrm>
          <a:prstGeom prst="ellipse">
            <a:avLst/>
          </a:pr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sp>
        <p:nvSpPr>
          <p:cNvPr id="14" name="楕円 13">
            <a:extLst>
              <a:ext uri="{FF2B5EF4-FFF2-40B4-BE49-F238E27FC236}">
                <a16:creationId xmlns:a16="http://schemas.microsoft.com/office/drawing/2014/main" id="{4049BEEE-BAAB-8E08-D5AE-05A2B8BC5328}"/>
              </a:ext>
            </a:extLst>
          </p:cNvPr>
          <p:cNvSpPr/>
          <p:nvPr/>
        </p:nvSpPr>
        <p:spPr>
          <a:xfrm>
            <a:off x="951336" y="1372732"/>
            <a:ext cx="272502" cy="251533"/>
          </a:xfrm>
          <a:prstGeom prst="ellipse">
            <a:avLst/>
          </a:prstGeom>
          <a:solidFill>
            <a:schemeClr val="bg1"/>
          </a:solidFill>
          <a:ln>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t>+</a:t>
            </a:r>
            <a:endParaRPr kumimoji="1" lang="ja-JP" altLang="en-US"/>
          </a:p>
        </p:txBody>
      </p:sp>
      <p:sp>
        <p:nvSpPr>
          <p:cNvPr id="15" name="楕円 14">
            <a:extLst>
              <a:ext uri="{FF2B5EF4-FFF2-40B4-BE49-F238E27FC236}">
                <a16:creationId xmlns:a16="http://schemas.microsoft.com/office/drawing/2014/main" id="{809F6607-D1BA-E8CD-BD15-39770FEA9C4C}"/>
              </a:ext>
            </a:extLst>
          </p:cNvPr>
          <p:cNvSpPr/>
          <p:nvPr/>
        </p:nvSpPr>
        <p:spPr>
          <a:xfrm>
            <a:off x="1472371" y="1179420"/>
            <a:ext cx="272502" cy="251533"/>
          </a:xfrm>
          <a:prstGeom prst="ellipse">
            <a:avLst/>
          </a:prstGeom>
          <a:solidFill>
            <a:schemeClr val="bg1"/>
          </a:solidFill>
          <a:ln>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t>+</a:t>
            </a:r>
            <a:endParaRPr kumimoji="1" lang="ja-JP" altLang="en-US"/>
          </a:p>
        </p:txBody>
      </p:sp>
      <p:sp>
        <p:nvSpPr>
          <p:cNvPr id="16" name="楕円 15">
            <a:extLst>
              <a:ext uri="{FF2B5EF4-FFF2-40B4-BE49-F238E27FC236}">
                <a16:creationId xmlns:a16="http://schemas.microsoft.com/office/drawing/2014/main" id="{2C756E1A-E8C1-EC81-F741-E436CFE99B37}"/>
              </a:ext>
            </a:extLst>
          </p:cNvPr>
          <p:cNvSpPr/>
          <p:nvPr/>
        </p:nvSpPr>
        <p:spPr>
          <a:xfrm>
            <a:off x="1017442" y="2180963"/>
            <a:ext cx="272502" cy="251533"/>
          </a:xfrm>
          <a:prstGeom prst="ellipse">
            <a:avLst/>
          </a:prstGeom>
          <a:solidFill>
            <a:schemeClr val="bg1"/>
          </a:solidFill>
          <a:ln>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t>+</a:t>
            </a:r>
            <a:endParaRPr kumimoji="1" lang="ja-JP" altLang="en-US"/>
          </a:p>
        </p:txBody>
      </p:sp>
      <p:sp>
        <p:nvSpPr>
          <p:cNvPr id="17" name="楕円 16">
            <a:extLst>
              <a:ext uri="{FF2B5EF4-FFF2-40B4-BE49-F238E27FC236}">
                <a16:creationId xmlns:a16="http://schemas.microsoft.com/office/drawing/2014/main" id="{F054EE97-29FC-54F6-4CCB-B638ACFF4913}"/>
              </a:ext>
            </a:extLst>
          </p:cNvPr>
          <p:cNvSpPr/>
          <p:nvPr/>
        </p:nvSpPr>
        <p:spPr>
          <a:xfrm>
            <a:off x="1498608" y="2292853"/>
            <a:ext cx="272502" cy="251533"/>
          </a:xfrm>
          <a:prstGeom prst="ellipse">
            <a:avLst/>
          </a:prstGeom>
          <a:solidFill>
            <a:schemeClr val="bg1"/>
          </a:solidFill>
          <a:ln>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t>+</a:t>
            </a:r>
            <a:endParaRPr kumimoji="1" lang="ja-JP" altLang="en-US"/>
          </a:p>
        </p:txBody>
      </p:sp>
      <p:sp>
        <p:nvSpPr>
          <p:cNvPr id="18" name="矢印: 右 17">
            <a:extLst>
              <a:ext uri="{FF2B5EF4-FFF2-40B4-BE49-F238E27FC236}">
                <a16:creationId xmlns:a16="http://schemas.microsoft.com/office/drawing/2014/main" id="{8C28FFFA-60FF-D5F1-C922-CC52C1F50852}"/>
              </a:ext>
            </a:extLst>
          </p:cNvPr>
          <p:cNvSpPr/>
          <p:nvPr/>
        </p:nvSpPr>
        <p:spPr>
          <a:xfrm>
            <a:off x="3704628" y="1828755"/>
            <a:ext cx="763009" cy="5635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CEA0CD0E-E7B1-D75E-133D-944137D3B1B6}"/>
              </a:ext>
            </a:extLst>
          </p:cNvPr>
          <p:cNvSpPr/>
          <p:nvPr/>
        </p:nvSpPr>
        <p:spPr>
          <a:xfrm>
            <a:off x="4640728" y="1013657"/>
            <a:ext cx="1294895" cy="202258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CD426196-0409-C515-10FC-7FF8AD71D138}"/>
              </a:ext>
            </a:extLst>
          </p:cNvPr>
          <p:cNvSpPr/>
          <p:nvPr/>
        </p:nvSpPr>
        <p:spPr>
          <a:xfrm>
            <a:off x="5931589" y="1013657"/>
            <a:ext cx="1294895" cy="202258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31218BB3-E4ED-A3F5-39D5-8719E5A19726}"/>
              </a:ext>
            </a:extLst>
          </p:cNvPr>
          <p:cNvSpPr/>
          <p:nvPr/>
        </p:nvSpPr>
        <p:spPr>
          <a:xfrm>
            <a:off x="6909064" y="2450183"/>
            <a:ext cx="272502" cy="251533"/>
          </a:xfrm>
          <a:prstGeom prst="ellipse">
            <a:avLst/>
          </a:pr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sp>
        <p:nvSpPr>
          <p:cNvPr id="24" name="楕円 23">
            <a:extLst>
              <a:ext uri="{FF2B5EF4-FFF2-40B4-BE49-F238E27FC236}">
                <a16:creationId xmlns:a16="http://schemas.microsoft.com/office/drawing/2014/main" id="{1627BC47-D848-52F0-2326-19C7ACB8B8E3}"/>
              </a:ext>
            </a:extLst>
          </p:cNvPr>
          <p:cNvSpPr/>
          <p:nvPr/>
        </p:nvSpPr>
        <p:spPr>
          <a:xfrm>
            <a:off x="6906274" y="1349512"/>
            <a:ext cx="272502" cy="251533"/>
          </a:xfrm>
          <a:prstGeom prst="ellipse">
            <a:avLst/>
          </a:pr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sp>
        <p:nvSpPr>
          <p:cNvPr id="26" name="楕円 25">
            <a:extLst>
              <a:ext uri="{FF2B5EF4-FFF2-40B4-BE49-F238E27FC236}">
                <a16:creationId xmlns:a16="http://schemas.microsoft.com/office/drawing/2014/main" id="{6A2C745C-F633-CEAF-431F-C6A483A61B66}"/>
              </a:ext>
            </a:extLst>
          </p:cNvPr>
          <p:cNvSpPr/>
          <p:nvPr/>
        </p:nvSpPr>
        <p:spPr>
          <a:xfrm>
            <a:off x="4683625" y="1344035"/>
            <a:ext cx="272502" cy="251533"/>
          </a:xfrm>
          <a:prstGeom prst="ellipse">
            <a:avLst/>
          </a:prstGeom>
          <a:solidFill>
            <a:schemeClr val="bg1"/>
          </a:solidFill>
          <a:ln>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t>+</a:t>
            </a:r>
            <a:endParaRPr kumimoji="1" lang="ja-JP" altLang="en-US"/>
          </a:p>
        </p:txBody>
      </p:sp>
      <p:sp>
        <p:nvSpPr>
          <p:cNvPr id="28" name="楕円 27">
            <a:extLst>
              <a:ext uri="{FF2B5EF4-FFF2-40B4-BE49-F238E27FC236}">
                <a16:creationId xmlns:a16="http://schemas.microsoft.com/office/drawing/2014/main" id="{9EFD1254-C334-44DC-F30A-C68F28FF3BDB}"/>
              </a:ext>
            </a:extLst>
          </p:cNvPr>
          <p:cNvSpPr/>
          <p:nvPr/>
        </p:nvSpPr>
        <p:spPr>
          <a:xfrm>
            <a:off x="4683625" y="2429012"/>
            <a:ext cx="272502" cy="251533"/>
          </a:xfrm>
          <a:prstGeom prst="ellipse">
            <a:avLst/>
          </a:prstGeom>
          <a:solidFill>
            <a:schemeClr val="bg1"/>
          </a:solidFill>
          <a:ln>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t>+</a:t>
            </a:r>
            <a:endParaRPr kumimoji="1" lang="ja-JP" altLang="en-US"/>
          </a:p>
        </p:txBody>
      </p:sp>
      <p:sp>
        <p:nvSpPr>
          <p:cNvPr id="30" name="四角形: 角を丸くする 29">
            <a:extLst>
              <a:ext uri="{FF2B5EF4-FFF2-40B4-BE49-F238E27FC236}">
                <a16:creationId xmlns:a16="http://schemas.microsoft.com/office/drawing/2014/main" id="{5740F71A-C55F-3ADE-479B-9E4D9155FD72}"/>
              </a:ext>
            </a:extLst>
          </p:cNvPr>
          <p:cNvSpPr/>
          <p:nvPr/>
        </p:nvSpPr>
        <p:spPr>
          <a:xfrm>
            <a:off x="5336116" y="1013657"/>
            <a:ext cx="1192959" cy="2022580"/>
          </a:xfrm>
          <a:prstGeom prst="roundRect">
            <a:avLst>
              <a:gd name="adj" fmla="val 0"/>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接合部分</a:t>
            </a:r>
            <a:endParaRPr lang="en-US" altLang="ja-JP">
              <a:solidFill>
                <a:schemeClr val="tx1"/>
              </a:solidFill>
            </a:endParaRPr>
          </a:p>
          <a:p>
            <a:pPr algn="ctr"/>
            <a:r>
              <a:rPr kumimoji="1" lang="en-US" altLang="ja-JP">
                <a:solidFill>
                  <a:schemeClr val="tx1"/>
                </a:solidFill>
              </a:rPr>
              <a:t>(</a:t>
            </a:r>
            <a:r>
              <a:rPr kumimoji="1" lang="ja-JP" altLang="en-US">
                <a:solidFill>
                  <a:schemeClr val="tx1"/>
                </a:solidFill>
              </a:rPr>
              <a:t>空乏層</a:t>
            </a:r>
            <a:r>
              <a:rPr kumimoji="1" lang="en-US" altLang="ja-JP">
                <a:solidFill>
                  <a:schemeClr val="tx1"/>
                </a:solidFill>
              </a:rPr>
              <a:t>)</a:t>
            </a:r>
            <a:endParaRPr kumimoji="1" lang="ja-JP" altLang="en-US">
              <a:solidFill>
                <a:schemeClr val="tx1"/>
              </a:solidFill>
            </a:endParaRPr>
          </a:p>
        </p:txBody>
      </p:sp>
      <p:cxnSp>
        <p:nvCxnSpPr>
          <p:cNvPr id="32" name="直線コネクタ 31">
            <a:extLst>
              <a:ext uri="{FF2B5EF4-FFF2-40B4-BE49-F238E27FC236}">
                <a16:creationId xmlns:a16="http://schemas.microsoft.com/office/drawing/2014/main" id="{1859569D-AC1B-4DBA-6E5F-6C40AA0A5FAC}"/>
              </a:ext>
            </a:extLst>
          </p:cNvPr>
          <p:cNvCxnSpPr>
            <a:stCxn id="30" idx="0"/>
            <a:endCxn id="30" idx="2"/>
          </p:cNvCxnSpPr>
          <p:nvPr/>
        </p:nvCxnSpPr>
        <p:spPr>
          <a:xfrm>
            <a:off x="5932596" y="1013657"/>
            <a:ext cx="0" cy="202258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矢印: 右 32">
            <a:extLst>
              <a:ext uri="{FF2B5EF4-FFF2-40B4-BE49-F238E27FC236}">
                <a16:creationId xmlns:a16="http://schemas.microsoft.com/office/drawing/2014/main" id="{557BDCAB-EBF4-DFFE-01AA-A70D1845FBBF}"/>
              </a:ext>
            </a:extLst>
          </p:cNvPr>
          <p:cNvSpPr/>
          <p:nvPr/>
        </p:nvSpPr>
        <p:spPr>
          <a:xfrm>
            <a:off x="7440452" y="1832792"/>
            <a:ext cx="763009" cy="5635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B193086B-26F2-5A1B-F6E5-358639D0BACF}"/>
              </a:ext>
            </a:extLst>
          </p:cNvPr>
          <p:cNvSpPr/>
          <p:nvPr/>
        </p:nvSpPr>
        <p:spPr>
          <a:xfrm>
            <a:off x="8461319" y="1013657"/>
            <a:ext cx="1294895" cy="202258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35BB96C1-6938-750E-1518-37B276294CDD}"/>
              </a:ext>
            </a:extLst>
          </p:cNvPr>
          <p:cNvSpPr/>
          <p:nvPr/>
        </p:nvSpPr>
        <p:spPr>
          <a:xfrm>
            <a:off x="9752180" y="1013657"/>
            <a:ext cx="1294895" cy="202258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E67D7925-38CC-7B73-DADC-0EAE23C0BE68}"/>
              </a:ext>
            </a:extLst>
          </p:cNvPr>
          <p:cNvSpPr/>
          <p:nvPr/>
        </p:nvSpPr>
        <p:spPr>
          <a:xfrm>
            <a:off x="9156707" y="1013657"/>
            <a:ext cx="1192959" cy="2022580"/>
          </a:xfrm>
          <a:prstGeom prst="roundRect">
            <a:avLst>
              <a:gd name="adj" fmla="val 0"/>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ja-JP">
              <a:solidFill>
                <a:schemeClr val="tx1"/>
              </a:solidFill>
            </a:endParaRPr>
          </a:p>
        </p:txBody>
      </p:sp>
      <p:cxnSp>
        <p:nvCxnSpPr>
          <p:cNvPr id="41" name="直線コネクタ 40">
            <a:extLst>
              <a:ext uri="{FF2B5EF4-FFF2-40B4-BE49-F238E27FC236}">
                <a16:creationId xmlns:a16="http://schemas.microsoft.com/office/drawing/2014/main" id="{36E91BC2-CB9D-B60F-4945-494F1DEE555E}"/>
              </a:ext>
            </a:extLst>
          </p:cNvPr>
          <p:cNvCxnSpPr>
            <a:stCxn id="40" idx="0"/>
            <a:endCxn id="40" idx="2"/>
          </p:cNvCxnSpPr>
          <p:nvPr/>
        </p:nvCxnSpPr>
        <p:spPr>
          <a:xfrm>
            <a:off x="9753187" y="1013657"/>
            <a:ext cx="0" cy="202258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D043754E-66F4-7DF3-699E-5ABBA0A15A96}"/>
              </a:ext>
            </a:extLst>
          </p:cNvPr>
          <p:cNvSpPr txBox="1"/>
          <p:nvPr/>
        </p:nvSpPr>
        <p:spPr>
          <a:xfrm>
            <a:off x="9799111" y="1333139"/>
            <a:ext cx="454172" cy="461665"/>
          </a:xfrm>
          <a:prstGeom prst="rect">
            <a:avLst/>
          </a:prstGeom>
          <a:noFill/>
        </p:spPr>
        <p:txBody>
          <a:bodyPr wrap="square" rtlCol="0">
            <a:spAutoFit/>
          </a:bodyPr>
          <a:lstStyle/>
          <a:p>
            <a:r>
              <a:rPr kumimoji="1" lang="en-US" altLang="ja-JP" sz="2400"/>
              <a:t>+</a:t>
            </a:r>
            <a:endParaRPr kumimoji="1" lang="ja-JP" altLang="en-US" sz="2400"/>
          </a:p>
        </p:txBody>
      </p:sp>
      <p:sp>
        <p:nvSpPr>
          <p:cNvPr id="43" name="テキスト ボックス 42">
            <a:extLst>
              <a:ext uri="{FF2B5EF4-FFF2-40B4-BE49-F238E27FC236}">
                <a16:creationId xmlns:a16="http://schemas.microsoft.com/office/drawing/2014/main" id="{A9BAF781-99F3-6146-40B8-64C9C23E2707}"/>
              </a:ext>
            </a:extLst>
          </p:cNvPr>
          <p:cNvSpPr txBox="1"/>
          <p:nvPr/>
        </p:nvSpPr>
        <p:spPr>
          <a:xfrm>
            <a:off x="9799111" y="1815303"/>
            <a:ext cx="454172" cy="461665"/>
          </a:xfrm>
          <a:prstGeom prst="rect">
            <a:avLst/>
          </a:prstGeom>
          <a:noFill/>
        </p:spPr>
        <p:txBody>
          <a:bodyPr wrap="square" rtlCol="0">
            <a:spAutoFit/>
          </a:bodyPr>
          <a:lstStyle/>
          <a:p>
            <a:r>
              <a:rPr kumimoji="1" lang="en-US" altLang="ja-JP" sz="2400"/>
              <a:t>+</a:t>
            </a:r>
            <a:endParaRPr kumimoji="1" lang="ja-JP" altLang="en-US" sz="2400"/>
          </a:p>
        </p:txBody>
      </p:sp>
      <p:sp>
        <p:nvSpPr>
          <p:cNvPr id="44" name="テキスト ボックス 43">
            <a:extLst>
              <a:ext uri="{FF2B5EF4-FFF2-40B4-BE49-F238E27FC236}">
                <a16:creationId xmlns:a16="http://schemas.microsoft.com/office/drawing/2014/main" id="{E867B32D-D528-6236-3AEB-1E2A5D5859E9}"/>
              </a:ext>
            </a:extLst>
          </p:cNvPr>
          <p:cNvSpPr txBox="1"/>
          <p:nvPr/>
        </p:nvSpPr>
        <p:spPr>
          <a:xfrm>
            <a:off x="9799111" y="2317965"/>
            <a:ext cx="454172" cy="461665"/>
          </a:xfrm>
          <a:prstGeom prst="rect">
            <a:avLst/>
          </a:prstGeom>
          <a:noFill/>
        </p:spPr>
        <p:txBody>
          <a:bodyPr wrap="square" rtlCol="0">
            <a:spAutoFit/>
          </a:bodyPr>
          <a:lstStyle/>
          <a:p>
            <a:r>
              <a:rPr kumimoji="1" lang="en-US" altLang="ja-JP" sz="2400"/>
              <a:t>+</a:t>
            </a:r>
            <a:endParaRPr kumimoji="1" lang="ja-JP" altLang="en-US" sz="2400"/>
          </a:p>
        </p:txBody>
      </p:sp>
      <p:sp>
        <p:nvSpPr>
          <p:cNvPr id="47" name="テキスト ボックス 46">
            <a:extLst>
              <a:ext uri="{FF2B5EF4-FFF2-40B4-BE49-F238E27FC236}">
                <a16:creationId xmlns:a16="http://schemas.microsoft.com/office/drawing/2014/main" id="{7A1DFAF5-9446-3908-3B1E-A5A4D8B8DC24}"/>
              </a:ext>
            </a:extLst>
          </p:cNvPr>
          <p:cNvSpPr txBox="1"/>
          <p:nvPr/>
        </p:nvSpPr>
        <p:spPr>
          <a:xfrm>
            <a:off x="9346199" y="1871718"/>
            <a:ext cx="454172" cy="369332"/>
          </a:xfrm>
          <a:prstGeom prst="rect">
            <a:avLst/>
          </a:prstGeom>
          <a:noFill/>
        </p:spPr>
        <p:txBody>
          <a:bodyPr wrap="square" rtlCol="0">
            <a:spAutoFit/>
          </a:bodyPr>
          <a:lstStyle/>
          <a:p>
            <a:r>
              <a:rPr kumimoji="1" lang="ja-JP" altLang="en-US"/>
              <a:t>－</a:t>
            </a:r>
          </a:p>
        </p:txBody>
      </p:sp>
      <p:sp>
        <p:nvSpPr>
          <p:cNvPr id="49" name="テキスト ボックス 48">
            <a:extLst>
              <a:ext uri="{FF2B5EF4-FFF2-40B4-BE49-F238E27FC236}">
                <a16:creationId xmlns:a16="http://schemas.microsoft.com/office/drawing/2014/main" id="{1E911F0B-C650-4F82-3A20-4C6D2EECBBBC}"/>
              </a:ext>
            </a:extLst>
          </p:cNvPr>
          <p:cNvSpPr txBox="1"/>
          <p:nvPr/>
        </p:nvSpPr>
        <p:spPr>
          <a:xfrm>
            <a:off x="9344182" y="2364131"/>
            <a:ext cx="454172" cy="369332"/>
          </a:xfrm>
          <a:prstGeom prst="rect">
            <a:avLst/>
          </a:prstGeom>
          <a:noFill/>
        </p:spPr>
        <p:txBody>
          <a:bodyPr wrap="square" rtlCol="0">
            <a:spAutoFit/>
          </a:bodyPr>
          <a:lstStyle/>
          <a:p>
            <a:r>
              <a:rPr kumimoji="1" lang="ja-JP" altLang="en-US"/>
              <a:t>－</a:t>
            </a:r>
          </a:p>
        </p:txBody>
      </p:sp>
      <p:sp>
        <p:nvSpPr>
          <p:cNvPr id="50" name="テキスト ボックス 49">
            <a:extLst>
              <a:ext uri="{FF2B5EF4-FFF2-40B4-BE49-F238E27FC236}">
                <a16:creationId xmlns:a16="http://schemas.microsoft.com/office/drawing/2014/main" id="{6BFF3803-39AE-71C4-0F2B-71F6276C731C}"/>
              </a:ext>
            </a:extLst>
          </p:cNvPr>
          <p:cNvSpPr txBox="1"/>
          <p:nvPr/>
        </p:nvSpPr>
        <p:spPr>
          <a:xfrm>
            <a:off x="9332826" y="1379305"/>
            <a:ext cx="454172" cy="369332"/>
          </a:xfrm>
          <a:prstGeom prst="rect">
            <a:avLst/>
          </a:prstGeom>
          <a:noFill/>
        </p:spPr>
        <p:txBody>
          <a:bodyPr wrap="square" rtlCol="0">
            <a:spAutoFit/>
          </a:bodyPr>
          <a:lstStyle/>
          <a:p>
            <a:r>
              <a:rPr kumimoji="1" lang="ja-JP" altLang="en-US"/>
              <a:t>－</a:t>
            </a:r>
          </a:p>
        </p:txBody>
      </p:sp>
      <p:sp>
        <p:nvSpPr>
          <p:cNvPr id="51" name="テキスト ボックス 50">
            <a:extLst>
              <a:ext uri="{FF2B5EF4-FFF2-40B4-BE49-F238E27FC236}">
                <a16:creationId xmlns:a16="http://schemas.microsoft.com/office/drawing/2014/main" id="{29E3946A-A133-B0B6-6D7B-04B7576AC1A0}"/>
              </a:ext>
            </a:extLst>
          </p:cNvPr>
          <p:cNvSpPr txBox="1"/>
          <p:nvPr/>
        </p:nvSpPr>
        <p:spPr>
          <a:xfrm>
            <a:off x="442821" y="62358"/>
            <a:ext cx="3543053" cy="769441"/>
          </a:xfrm>
          <a:prstGeom prst="rect">
            <a:avLst/>
          </a:prstGeom>
          <a:noFill/>
        </p:spPr>
        <p:txBody>
          <a:bodyPr wrap="square" rtlCol="0">
            <a:spAutoFit/>
          </a:bodyPr>
          <a:lstStyle/>
          <a:p>
            <a:r>
              <a:rPr kumimoji="1" lang="ja-JP" altLang="en-US" sz="4400"/>
              <a:t>半導体内部</a:t>
            </a:r>
          </a:p>
        </p:txBody>
      </p:sp>
      <p:sp>
        <p:nvSpPr>
          <p:cNvPr id="53" name="楕円 52">
            <a:extLst>
              <a:ext uri="{FF2B5EF4-FFF2-40B4-BE49-F238E27FC236}">
                <a16:creationId xmlns:a16="http://schemas.microsoft.com/office/drawing/2014/main" id="{A08439E1-350B-AD36-60B8-3B8154AA3688}"/>
              </a:ext>
            </a:extLst>
          </p:cNvPr>
          <p:cNvSpPr/>
          <p:nvPr/>
        </p:nvSpPr>
        <p:spPr>
          <a:xfrm>
            <a:off x="2550527" y="2682600"/>
            <a:ext cx="272502" cy="251533"/>
          </a:xfrm>
          <a:prstGeom prst="ellipse">
            <a:avLst/>
          </a:pr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sp>
        <p:nvSpPr>
          <p:cNvPr id="54" name="楕円 53">
            <a:extLst>
              <a:ext uri="{FF2B5EF4-FFF2-40B4-BE49-F238E27FC236}">
                <a16:creationId xmlns:a16="http://schemas.microsoft.com/office/drawing/2014/main" id="{1EA121AF-4A26-6FC2-8FC7-06234BB54A95}"/>
              </a:ext>
            </a:extLst>
          </p:cNvPr>
          <p:cNvSpPr/>
          <p:nvPr/>
        </p:nvSpPr>
        <p:spPr>
          <a:xfrm>
            <a:off x="2945255" y="1199923"/>
            <a:ext cx="272502" cy="251533"/>
          </a:xfrm>
          <a:prstGeom prst="ellipse">
            <a:avLst/>
          </a:pr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sp>
        <p:nvSpPr>
          <p:cNvPr id="55" name="楕円 54">
            <a:extLst>
              <a:ext uri="{FF2B5EF4-FFF2-40B4-BE49-F238E27FC236}">
                <a16:creationId xmlns:a16="http://schemas.microsoft.com/office/drawing/2014/main" id="{446A8EFA-272E-C7B2-BF75-3790B5EE0CCB}"/>
              </a:ext>
            </a:extLst>
          </p:cNvPr>
          <p:cNvSpPr/>
          <p:nvPr/>
        </p:nvSpPr>
        <p:spPr>
          <a:xfrm>
            <a:off x="956529" y="2705980"/>
            <a:ext cx="272502" cy="251533"/>
          </a:xfrm>
          <a:prstGeom prst="ellipse">
            <a:avLst/>
          </a:prstGeom>
          <a:solidFill>
            <a:schemeClr val="bg1"/>
          </a:solidFill>
          <a:ln>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t>+</a:t>
            </a:r>
            <a:endParaRPr kumimoji="1" lang="ja-JP" altLang="en-US"/>
          </a:p>
        </p:txBody>
      </p:sp>
      <p:sp>
        <p:nvSpPr>
          <p:cNvPr id="56" name="楕円 55">
            <a:extLst>
              <a:ext uri="{FF2B5EF4-FFF2-40B4-BE49-F238E27FC236}">
                <a16:creationId xmlns:a16="http://schemas.microsoft.com/office/drawing/2014/main" id="{991EE089-0AD9-E446-A47A-16F1590D971A}"/>
              </a:ext>
            </a:extLst>
          </p:cNvPr>
          <p:cNvSpPr/>
          <p:nvPr/>
        </p:nvSpPr>
        <p:spPr>
          <a:xfrm>
            <a:off x="1472371" y="1647648"/>
            <a:ext cx="272502" cy="251533"/>
          </a:xfrm>
          <a:prstGeom prst="ellipse">
            <a:avLst/>
          </a:prstGeom>
          <a:solidFill>
            <a:schemeClr val="bg1"/>
          </a:solidFill>
          <a:ln>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t>+</a:t>
            </a:r>
            <a:endParaRPr kumimoji="1" lang="ja-JP" altLang="en-US"/>
          </a:p>
        </p:txBody>
      </p:sp>
      <p:sp>
        <p:nvSpPr>
          <p:cNvPr id="57" name="楕円 56">
            <a:extLst>
              <a:ext uri="{FF2B5EF4-FFF2-40B4-BE49-F238E27FC236}">
                <a16:creationId xmlns:a16="http://schemas.microsoft.com/office/drawing/2014/main" id="{2AECDA9A-019B-8F5F-4011-42C107D343AB}"/>
              </a:ext>
            </a:extLst>
          </p:cNvPr>
          <p:cNvSpPr/>
          <p:nvPr/>
        </p:nvSpPr>
        <p:spPr>
          <a:xfrm>
            <a:off x="4680090" y="1886523"/>
            <a:ext cx="272502" cy="251533"/>
          </a:xfrm>
          <a:prstGeom prst="ellipse">
            <a:avLst/>
          </a:prstGeom>
          <a:solidFill>
            <a:schemeClr val="bg1"/>
          </a:solidFill>
          <a:ln>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t>+</a:t>
            </a:r>
            <a:endParaRPr kumimoji="1" lang="ja-JP" altLang="en-US"/>
          </a:p>
        </p:txBody>
      </p:sp>
      <p:sp>
        <p:nvSpPr>
          <p:cNvPr id="58" name="楕円 57">
            <a:extLst>
              <a:ext uri="{FF2B5EF4-FFF2-40B4-BE49-F238E27FC236}">
                <a16:creationId xmlns:a16="http://schemas.microsoft.com/office/drawing/2014/main" id="{562F7398-CCF7-D055-756A-FEEE67B921EA}"/>
              </a:ext>
            </a:extLst>
          </p:cNvPr>
          <p:cNvSpPr/>
          <p:nvPr/>
        </p:nvSpPr>
        <p:spPr>
          <a:xfrm>
            <a:off x="6910092" y="1886523"/>
            <a:ext cx="272502" cy="251533"/>
          </a:xfrm>
          <a:prstGeom prst="ellipse">
            <a:avLst/>
          </a:pr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sp>
        <p:nvSpPr>
          <p:cNvPr id="59" name="楕円 58">
            <a:extLst>
              <a:ext uri="{FF2B5EF4-FFF2-40B4-BE49-F238E27FC236}">
                <a16:creationId xmlns:a16="http://schemas.microsoft.com/office/drawing/2014/main" id="{58F6AEE7-389E-D09C-02D1-E987596B071B}"/>
              </a:ext>
            </a:extLst>
          </p:cNvPr>
          <p:cNvSpPr/>
          <p:nvPr/>
        </p:nvSpPr>
        <p:spPr>
          <a:xfrm>
            <a:off x="8520866" y="1348395"/>
            <a:ext cx="272502" cy="251533"/>
          </a:xfrm>
          <a:prstGeom prst="ellipse">
            <a:avLst/>
          </a:prstGeom>
          <a:solidFill>
            <a:schemeClr val="bg1"/>
          </a:solidFill>
          <a:ln>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t>+</a:t>
            </a:r>
            <a:endParaRPr kumimoji="1" lang="ja-JP" altLang="en-US"/>
          </a:p>
        </p:txBody>
      </p:sp>
      <p:sp>
        <p:nvSpPr>
          <p:cNvPr id="60" name="楕円 59">
            <a:extLst>
              <a:ext uri="{FF2B5EF4-FFF2-40B4-BE49-F238E27FC236}">
                <a16:creationId xmlns:a16="http://schemas.microsoft.com/office/drawing/2014/main" id="{EFEE4B55-99AC-BCEB-C04D-11EF9A21A2DD}"/>
              </a:ext>
            </a:extLst>
          </p:cNvPr>
          <p:cNvSpPr/>
          <p:nvPr/>
        </p:nvSpPr>
        <p:spPr>
          <a:xfrm>
            <a:off x="8520866" y="2433372"/>
            <a:ext cx="272502" cy="251533"/>
          </a:xfrm>
          <a:prstGeom prst="ellipse">
            <a:avLst/>
          </a:prstGeom>
          <a:solidFill>
            <a:schemeClr val="bg1"/>
          </a:solidFill>
          <a:ln>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t>+</a:t>
            </a:r>
            <a:endParaRPr kumimoji="1" lang="ja-JP" altLang="en-US"/>
          </a:p>
        </p:txBody>
      </p:sp>
      <p:sp>
        <p:nvSpPr>
          <p:cNvPr id="61" name="楕円 60">
            <a:extLst>
              <a:ext uri="{FF2B5EF4-FFF2-40B4-BE49-F238E27FC236}">
                <a16:creationId xmlns:a16="http://schemas.microsoft.com/office/drawing/2014/main" id="{1FC2BB48-640D-3E22-56ED-36F41CF382EB}"/>
              </a:ext>
            </a:extLst>
          </p:cNvPr>
          <p:cNvSpPr/>
          <p:nvPr/>
        </p:nvSpPr>
        <p:spPr>
          <a:xfrm>
            <a:off x="8517331" y="1890883"/>
            <a:ext cx="272502" cy="251533"/>
          </a:xfrm>
          <a:prstGeom prst="ellipse">
            <a:avLst/>
          </a:prstGeom>
          <a:solidFill>
            <a:schemeClr val="bg1"/>
          </a:solidFill>
          <a:ln>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t>+</a:t>
            </a:r>
            <a:endParaRPr kumimoji="1" lang="ja-JP" altLang="en-US"/>
          </a:p>
        </p:txBody>
      </p:sp>
      <p:sp>
        <p:nvSpPr>
          <p:cNvPr id="62" name="楕円 61">
            <a:extLst>
              <a:ext uri="{FF2B5EF4-FFF2-40B4-BE49-F238E27FC236}">
                <a16:creationId xmlns:a16="http://schemas.microsoft.com/office/drawing/2014/main" id="{762A4063-78C0-953B-6157-8468477F817D}"/>
              </a:ext>
            </a:extLst>
          </p:cNvPr>
          <p:cNvSpPr/>
          <p:nvPr/>
        </p:nvSpPr>
        <p:spPr>
          <a:xfrm>
            <a:off x="10713005" y="2450183"/>
            <a:ext cx="272502" cy="251533"/>
          </a:xfrm>
          <a:prstGeom prst="ellipse">
            <a:avLst/>
          </a:pr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sp>
        <p:nvSpPr>
          <p:cNvPr id="63" name="楕円 62">
            <a:extLst>
              <a:ext uri="{FF2B5EF4-FFF2-40B4-BE49-F238E27FC236}">
                <a16:creationId xmlns:a16="http://schemas.microsoft.com/office/drawing/2014/main" id="{B75997BE-B780-69B1-D863-7411512729BA}"/>
              </a:ext>
            </a:extLst>
          </p:cNvPr>
          <p:cNvSpPr/>
          <p:nvPr/>
        </p:nvSpPr>
        <p:spPr>
          <a:xfrm>
            <a:off x="10710215" y="1349512"/>
            <a:ext cx="272502" cy="251533"/>
          </a:xfrm>
          <a:prstGeom prst="ellipse">
            <a:avLst/>
          </a:pr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sp>
        <p:nvSpPr>
          <p:cNvPr id="64" name="楕円 63">
            <a:extLst>
              <a:ext uri="{FF2B5EF4-FFF2-40B4-BE49-F238E27FC236}">
                <a16:creationId xmlns:a16="http://schemas.microsoft.com/office/drawing/2014/main" id="{08C8BAC9-B9E2-7C72-E714-65BCB554248C}"/>
              </a:ext>
            </a:extLst>
          </p:cNvPr>
          <p:cNvSpPr/>
          <p:nvPr/>
        </p:nvSpPr>
        <p:spPr>
          <a:xfrm>
            <a:off x="10714033" y="1886523"/>
            <a:ext cx="272502" cy="251533"/>
          </a:xfrm>
          <a:prstGeom prst="ellipse">
            <a:avLst/>
          </a:pr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sp>
        <p:nvSpPr>
          <p:cNvPr id="2" name="矢印: 右 1">
            <a:extLst>
              <a:ext uri="{FF2B5EF4-FFF2-40B4-BE49-F238E27FC236}">
                <a16:creationId xmlns:a16="http://schemas.microsoft.com/office/drawing/2014/main" id="{3A0E3AA7-20D6-473F-9113-FA4E7DA4136D}"/>
              </a:ext>
            </a:extLst>
          </p:cNvPr>
          <p:cNvSpPr/>
          <p:nvPr/>
        </p:nvSpPr>
        <p:spPr>
          <a:xfrm rot="10800000">
            <a:off x="9302305" y="2904739"/>
            <a:ext cx="920434" cy="437322"/>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AA081097-7C3C-744E-C1C4-47B8B992BD8A}"/>
              </a:ext>
            </a:extLst>
          </p:cNvPr>
          <p:cNvSpPr txBox="1"/>
          <p:nvPr/>
        </p:nvSpPr>
        <p:spPr>
          <a:xfrm>
            <a:off x="9559466" y="3225183"/>
            <a:ext cx="693818" cy="369332"/>
          </a:xfrm>
          <a:prstGeom prst="rect">
            <a:avLst/>
          </a:prstGeom>
          <a:noFill/>
        </p:spPr>
        <p:txBody>
          <a:bodyPr wrap="square" rtlCol="0">
            <a:spAutoFit/>
          </a:bodyPr>
          <a:lstStyle/>
          <a:p>
            <a:r>
              <a:rPr kumimoji="1" lang="ja-JP" altLang="en-US"/>
              <a:t>電界</a:t>
            </a:r>
          </a:p>
        </p:txBody>
      </p:sp>
      <p:cxnSp>
        <p:nvCxnSpPr>
          <p:cNvPr id="38" name="コネクタ: 曲線 37">
            <a:extLst>
              <a:ext uri="{FF2B5EF4-FFF2-40B4-BE49-F238E27FC236}">
                <a16:creationId xmlns:a16="http://schemas.microsoft.com/office/drawing/2014/main" id="{2BCB7B77-50C7-CCDD-2293-FE4556DF01DA}"/>
              </a:ext>
            </a:extLst>
          </p:cNvPr>
          <p:cNvCxnSpPr>
            <a:cxnSpLocks/>
            <a:stCxn id="62" idx="2"/>
          </p:cNvCxnSpPr>
          <p:nvPr/>
        </p:nvCxnSpPr>
        <p:spPr>
          <a:xfrm rot="10800000" flipH="1" flipV="1">
            <a:off x="10713005" y="2575949"/>
            <a:ext cx="217688" cy="305061"/>
          </a:xfrm>
          <a:prstGeom prst="curvedConnector4">
            <a:avLst>
              <a:gd name="adj1" fmla="val -284617"/>
              <a:gd name="adj2" fmla="val 106176"/>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18" name="グループ化 117">
            <a:extLst>
              <a:ext uri="{FF2B5EF4-FFF2-40B4-BE49-F238E27FC236}">
                <a16:creationId xmlns:a16="http://schemas.microsoft.com/office/drawing/2014/main" id="{2D2DB0BD-8A80-5765-1BAB-6787DFF2D4B3}"/>
              </a:ext>
            </a:extLst>
          </p:cNvPr>
          <p:cNvGrpSpPr/>
          <p:nvPr/>
        </p:nvGrpSpPr>
        <p:grpSpPr>
          <a:xfrm>
            <a:off x="2024493" y="4249165"/>
            <a:ext cx="2585756" cy="2022580"/>
            <a:chOff x="2346746" y="2319903"/>
            <a:chExt cx="2585756" cy="2022580"/>
          </a:xfrm>
        </p:grpSpPr>
        <p:grpSp>
          <p:nvGrpSpPr>
            <p:cNvPr id="119" name="グループ化 118">
              <a:extLst>
                <a:ext uri="{FF2B5EF4-FFF2-40B4-BE49-F238E27FC236}">
                  <a16:creationId xmlns:a16="http://schemas.microsoft.com/office/drawing/2014/main" id="{1DEA1FFA-71B2-EBED-8233-7EF15BE248BC}"/>
                </a:ext>
              </a:extLst>
            </p:cNvPr>
            <p:cNvGrpSpPr/>
            <p:nvPr/>
          </p:nvGrpSpPr>
          <p:grpSpPr>
            <a:xfrm>
              <a:off x="2346746" y="2319903"/>
              <a:ext cx="2585756" cy="2022580"/>
              <a:chOff x="3589082" y="1037376"/>
              <a:chExt cx="2585756" cy="2022580"/>
            </a:xfrm>
          </p:grpSpPr>
          <p:sp>
            <p:nvSpPr>
              <p:cNvPr id="124" name="正方形/長方形 123">
                <a:extLst>
                  <a:ext uri="{FF2B5EF4-FFF2-40B4-BE49-F238E27FC236}">
                    <a16:creationId xmlns:a16="http://schemas.microsoft.com/office/drawing/2014/main" id="{4532ACDA-7BAA-4EEF-4FF0-0DBF4A3EA3EE}"/>
                  </a:ext>
                </a:extLst>
              </p:cNvPr>
              <p:cNvSpPr/>
              <p:nvPr/>
            </p:nvSpPr>
            <p:spPr>
              <a:xfrm>
                <a:off x="3589082" y="1037376"/>
                <a:ext cx="1294895" cy="202258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正方形/長方形 124">
                <a:extLst>
                  <a:ext uri="{FF2B5EF4-FFF2-40B4-BE49-F238E27FC236}">
                    <a16:creationId xmlns:a16="http://schemas.microsoft.com/office/drawing/2014/main" id="{B7829192-5F48-57EE-F6CC-943851F9663B}"/>
                  </a:ext>
                </a:extLst>
              </p:cNvPr>
              <p:cNvSpPr/>
              <p:nvPr/>
            </p:nvSpPr>
            <p:spPr>
              <a:xfrm>
                <a:off x="4879943" y="1037376"/>
                <a:ext cx="1294895" cy="202258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四角形: 角を丸くする 125">
                <a:extLst>
                  <a:ext uri="{FF2B5EF4-FFF2-40B4-BE49-F238E27FC236}">
                    <a16:creationId xmlns:a16="http://schemas.microsoft.com/office/drawing/2014/main" id="{CC76A8AC-C143-E83E-A26F-193D5588494C}"/>
                  </a:ext>
                </a:extLst>
              </p:cNvPr>
              <p:cNvSpPr/>
              <p:nvPr/>
            </p:nvSpPr>
            <p:spPr>
              <a:xfrm>
                <a:off x="4284470" y="1037376"/>
                <a:ext cx="1192959" cy="2022580"/>
              </a:xfrm>
              <a:prstGeom prst="roundRect">
                <a:avLst>
                  <a:gd name="adj" fmla="val 0"/>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ja-JP">
                  <a:solidFill>
                    <a:schemeClr val="tx1"/>
                  </a:solidFill>
                </a:endParaRPr>
              </a:p>
            </p:txBody>
          </p:sp>
          <p:cxnSp>
            <p:nvCxnSpPr>
              <p:cNvPr id="127" name="直線コネクタ 126">
                <a:extLst>
                  <a:ext uri="{FF2B5EF4-FFF2-40B4-BE49-F238E27FC236}">
                    <a16:creationId xmlns:a16="http://schemas.microsoft.com/office/drawing/2014/main" id="{05D7D4B4-7315-D079-9094-DD60EF3B0E11}"/>
                  </a:ext>
                </a:extLst>
              </p:cNvPr>
              <p:cNvCxnSpPr>
                <a:stCxn id="126" idx="0"/>
                <a:endCxn id="126" idx="2"/>
              </p:cNvCxnSpPr>
              <p:nvPr/>
            </p:nvCxnSpPr>
            <p:spPr>
              <a:xfrm>
                <a:off x="4880950" y="1037376"/>
                <a:ext cx="0" cy="202258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テキスト ボックス 127">
                <a:extLst>
                  <a:ext uri="{FF2B5EF4-FFF2-40B4-BE49-F238E27FC236}">
                    <a16:creationId xmlns:a16="http://schemas.microsoft.com/office/drawing/2014/main" id="{E33DD539-8811-7B49-3BB5-6406F09E8B4C}"/>
                  </a:ext>
                </a:extLst>
              </p:cNvPr>
              <p:cNvSpPr txBox="1"/>
              <p:nvPr/>
            </p:nvSpPr>
            <p:spPr>
              <a:xfrm>
                <a:off x="4926874" y="1356858"/>
                <a:ext cx="454172" cy="461665"/>
              </a:xfrm>
              <a:prstGeom prst="rect">
                <a:avLst/>
              </a:prstGeom>
              <a:noFill/>
            </p:spPr>
            <p:txBody>
              <a:bodyPr wrap="square" rtlCol="0">
                <a:spAutoFit/>
              </a:bodyPr>
              <a:lstStyle/>
              <a:p>
                <a:r>
                  <a:rPr kumimoji="1" lang="en-US" altLang="ja-JP" sz="2400"/>
                  <a:t>+</a:t>
                </a:r>
                <a:endParaRPr kumimoji="1" lang="ja-JP" altLang="en-US" sz="2400"/>
              </a:p>
            </p:txBody>
          </p:sp>
          <p:sp>
            <p:nvSpPr>
              <p:cNvPr id="129" name="テキスト ボックス 128">
                <a:extLst>
                  <a:ext uri="{FF2B5EF4-FFF2-40B4-BE49-F238E27FC236}">
                    <a16:creationId xmlns:a16="http://schemas.microsoft.com/office/drawing/2014/main" id="{FDE3B590-E94F-7FD5-B78B-03C0F0837B5F}"/>
                  </a:ext>
                </a:extLst>
              </p:cNvPr>
              <p:cNvSpPr txBox="1"/>
              <p:nvPr/>
            </p:nvSpPr>
            <p:spPr>
              <a:xfrm>
                <a:off x="4926874" y="1839022"/>
                <a:ext cx="454172" cy="461665"/>
              </a:xfrm>
              <a:prstGeom prst="rect">
                <a:avLst/>
              </a:prstGeom>
              <a:noFill/>
            </p:spPr>
            <p:txBody>
              <a:bodyPr wrap="square" rtlCol="0">
                <a:spAutoFit/>
              </a:bodyPr>
              <a:lstStyle/>
              <a:p>
                <a:r>
                  <a:rPr kumimoji="1" lang="en-US" altLang="ja-JP" sz="2400"/>
                  <a:t>+</a:t>
                </a:r>
                <a:endParaRPr kumimoji="1" lang="ja-JP" altLang="en-US" sz="2400"/>
              </a:p>
            </p:txBody>
          </p:sp>
          <p:sp>
            <p:nvSpPr>
              <p:cNvPr id="130" name="テキスト ボックス 129">
                <a:extLst>
                  <a:ext uri="{FF2B5EF4-FFF2-40B4-BE49-F238E27FC236}">
                    <a16:creationId xmlns:a16="http://schemas.microsoft.com/office/drawing/2014/main" id="{C5CD7B34-BFDE-59E9-0B60-6BBEA98F3DAF}"/>
                  </a:ext>
                </a:extLst>
              </p:cNvPr>
              <p:cNvSpPr txBox="1"/>
              <p:nvPr/>
            </p:nvSpPr>
            <p:spPr>
              <a:xfrm>
                <a:off x="4926874" y="2341684"/>
                <a:ext cx="454172" cy="461665"/>
              </a:xfrm>
              <a:prstGeom prst="rect">
                <a:avLst/>
              </a:prstGeom>
              <a:noFill/>
            </p:spPr>
            <p:txBody>
              <a:bodyPr wrap="square" rtlCol="0">
                <a:spAutoFit/>
              </a:bodyPr>
              <a:lstStyle/>
              <a:p>
                <a:r>
                  <a:rPr kumimoji="1" lang="en-US" altLang="ja-JP" sz="2400"/>
                  <a:t>+</a:t>
                </a:r>
                <a:endParaRPr kumimoji="1" lang="ja-JP" altLang="en-US" sz="2400"/>
              </a:p>
            </p:txBody>
          </p:sp>
          <p:sp>
            <p:nvSpPr>
              <p:cNvPr id="131" name="テキスト ボックス 130">
                <a:extLst>
                  <a:ext uri="{FF2B5EF4-FFF2-40B4-BE49-F238E27FC236}">
                    <a16:creationId xmlns:a16="http://schemas.microsoft.com/office/drawing/2014/main" id="{71B67F1C-F348-8E95-B8AB-D0A1439D73AF}"/>
                  </a:ext>
                </a:extLst>
              </p:cNvPr>
              <p:cNvSpPr txBox="1"/>
              <p:nvPr/>
            </p:nvSpPr>
            <p:spPr>
              <a:xfrm>
                <a:off x="4473962" y="1895437"/>
                <a:ext cx="454172" cy="369332"/>
              </a:xfrm>
              <a:prstGeom prst="rect">
                <a:avLst/>
              </a:prstGeom>
              <a:noFill/>
            </p:spPr>
            <p:txBody>
              <a:bodyPr wrap="square" rtlCol="0">
                <a:spAutoFit/>
              </a:bodyPr>
              <a:lstStyle/>
              <a:p>
                <a:r>
                  <a:rPr kumimoji="1" lang="ja-JP" altLang="en-US"/>
                  <a:t>－</a:t>
                </a:r>
              </a:p>
            </p:txBody>
          </p:sp>
          <p:sp>
            <p:nvSpPr>
              <p:cNvPr id="132" name="テキスト ボックス 131">
                <a:extLst>
                  <a:ext uri="{FF2B5EF4-FFF2-40B4-BE49-F238E27FC236}">
                    <a16:creationId xmlns:a16="http://schemas.microsoft.com/office/drawing/2014/main" id="{A67E7C3B-23F2-9CB6-5696-DF582B60241D}"/>
                  </a:ext>
                </a:extLst>
              </p:cNvPr>
              <p:cNvSpPr txBox="1"/>
              <p:nvPr/>
            </p:nvSpPr>
            <p:spPr>
              <a:xfrm>
                <a:off x="4471945" y="2387850"/>
                <a:ext cx="454172" cy="369332"/>
              </a:xfrm>
              <a:prstGeom prst="rect">
                <a:avLst/>
              </a:prstGeom>
              <a:noFill/>
            </p:spPr>
            <p:txBody>
              <a:bodyPr wrap="square" rtlCol="0">
                <a:spAutoFit/>
              </a:bodyPr>
              <a:lstStyle/>
              <a:p>
                <a:r>
                  <a:rPr kumimoji="1" lang="ja-JP" altLang="en-US"/>
                  <a:t>－</a:t>
                </a:r>
              </a:p>
            </p:txBody>
          </p:sp>
          <p:sp>
            <p:nvSpPr>
              <p:cNvPr id="133" name="テキスト ボックス 132">
                <a:extLst>
                  <a:ext uri="{FF2B5EF4-FFF2-40B4-BE49-F238E27FC236}">
                    <a16:creationId xmlns:a16="http://schemas.microsoft.com/office/drawing/2014/main" id="{419EC325-9DAB-D8C5-785E-BA36D4731A68}"/>
                  </a:ext>
                </a:extLst>
              </p:cNvPr>
              <p:cNvSpPr txBox="1"/>
              <p:nvPr/>
            </p:nvSpPr>
            <p:spPr>
              <a:xfrm>
                <a:off x="4460589" y="1403024"/>
                <a:ext cx="454172" cy="369332"/>
              </a:xfrm>
              <a:prstGeom prst="rect">
                <a:avLst/>
              </a:prstGeom>
              <a:noFill/>
            </p:spPr>
            <p:txBody>
              <a:bodyPr wrap="square" rtlCol="0">
                <a:spAutoFit/>
              </a:bodyPr>
              <a:lstStyle/>
              <a:p>
                <a:r>
                  <a:rPr kumimoji="1" lang="ja-JP" altLang="en-US"/>
                  <a:t>－</a:t>
                </a:r>
              </a:p>
            </p:txBody>
          </p:sp>
        </p:grpSp>
        <p:sp>
          <p:nvSpPr>
            <p:cNvPr id="120" name="楕円 119">
              <a:extLst>
                <a:ext uri="{FF2B5EF4-FFF2-40B4-BE49-F238E27FC236}">
                  <a16:creationId xmlns:a16="http://schemas.microsoft.com/office/drawing/2014/main" id="{8A3A419A-4AA2-4FEF-3D7E-DB75DB63E991}"/>
                </a:ext>
              </a:extLst>
            </p:cNvPr>
            <p:cNvSpPr/>
            <p:nvPr/>
          </p:nvSpPr>
          <p:spPr>
            <a:xfrm>
              <a:off x="4597932" y="3786222"/>
              <a:ext cx="272502" cy="251533"/>
            </a:xfrm>
            <a:prstGeom prst="ellipse">
              <a:avLst/>
            </a:pr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sp>
          <p:nvSpPr>
            <p:cNvPr id="121" name="楕円 120">
              <a:extLst>
                <a:ext uri="{FF2B5EF4-FFF2-40B4-BE49-F238E27FC236}">
                  <a16:creationId xmlns:a16="http://schemas.microsoft.com/office/drawing/2014/main" id="{3B137636-7354-1556-97D1-C32FC100A442}"/>
                </a:ext>
              </a:extLst>
            </p:cNvPr>
            <p:cNvSpPr/>
            <p:nvPr/>
          </p:nvSpPr>
          <p:spPr>
            <a:xfrm>
              <a:off x="4652859" y="3205426"/>
              <a:ext cx="272502" cy="251533"/>
            </a:xfrm>
            <a:prstGeom prst="ellipse">
              <a:avLst/>
            </a:pr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sp>
          <p:nvSpPr>
            <p:cNvPr id="122" name="楕円 121">
              <a:extLst>
                <a:ext uri="{FF2B5EF4-FFF2-40B4-BE49-F238E27FC236}">
                  <a16:creationId xmlns:a16="http://schemas.microsoft.com/office/drawing/2014/main" id="{E2ABC597-589A-1DA4-0575-E17A18AA292B}"/>
                </a:ext>
              </a:extLst>
            </p:cNvPr>
            <p:cNvSpPr/>
            <p:nvPr/>
          </p:nvSpPr>
          <p:spPr>
            <a:xfrm>
              <a:off x="2402950" y="3771290"/>
              <a:ext cx="272502" cy="251533"/>
            </a:xfrm>
            <a:prstGeom prst="ellipse">
              <a:avLst/>
            </a:prstGeom>
            <a:solidFill>
              <a:schemeClr val="bg1"/>
            </a:solidFill>
            <a:ln>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t>+</a:t>
              </a:r>
              <a:endParaRPr kumimoji="1" lang="ja-JP" altLang="en-US"/>
            </a:p>
          </p:txBody>
        </p:sp>
        <p:sp>
          <p:nvSpPr>
            <p:cNvPr id="123" name="楕円 122">
              <a:extLst>
                <a:ext uri="{FF2B5EF4-FFF2-40B4-BE49-F238E27FC236}">
                  <a16:creationId xmlns:a16="http://schemas.microsoft.com/office/drawing/2014/main" id="{8685E206-901F-5D29-2A76-0CB1FA70771C}"/>
                </a:ext>
              </a:extLst>
            </p:cNvPr>
            <p:cNvSpPr/>
            <p:nvPr/>
          </p:nvSpPr>
          <p:spPr>
            <a:xfrm>
              <a:off x="2399415" y="3228801"/>
              <a:ext cx="272502" cy="251533"/>
            </a:xfrm>
            <a:prstGeom prst="ellipse">
              <a:avLst/>
            </a:prstGeom>
            <a:solidFill>
              <a:schemeClr val="bg1"/>
            </a:solidFill>
            <a:ln>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t>+</a:t>
              </a:r>
              <a:endParaRPr kumimoji="1" lang="ja-JP" altLang="en-US"/>
            </a:p>
          </p:txBody>
        </p:sp>
      </p:grpSp>
      <p:sp>
        <p:nvSpPr>
          <p:cNvPr id="134" name="楕円 133">
            <a:extLst>
              <a:ext uri="{FF2B5EF4-FFF2-40B4-BE49-F238E27FC236}">
                <a16:creationId xmlns:a16="http://schemas.microsoft.com/office/drawing/2014/main" id="{2616CF5B-C194-260E-A1D5-5F11632F8747}"/>
              </a:ext>
            </a:extLst>
          </p:cNvPr>
          <p:cNvSpPr/>
          <p:nvPr/>
        </p:nvSpPr>
        <p:spPr>
          <a:xfrm>
            <a:off x="3678585" y="5349794"/>
            <a:ext cx="272502" cy="251533"/>
          </a:xfrm>
          <a:prstGeom prst="ellipse">
            <a:avLst/>
          </a:pr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sp>
        <p:nvSpPr>
          <p:cNvPr id="135" name="楕円 134">
            <a:extLst>
              <a:ext uri="{FF2B5EF4-FFF2-40B4-BE49-F238E27FC236}">
                <a16:creationId xmlns:a16="http://schemas.microsoft.com/office/drawing/2014/main" id="{630289E5-9EB5-C658-0339-37F0913EFBC2}"/>
              </a:ext>
            </a:extLst>
          </p:cNvPr>
          <p:cNvSpPr/>
          <p:nvPr/>
        </p:nvSpPr>
        <p:spPr>
          <a:xfrm>
            <a:off x="2695158" y="5368751"/>
            <a:ext cx="272502" cy="251533"/>
          </a:xfrm>
          <a:prstGeom prst="ellipse">
            <a:avLst/>
          </a:prstGeom>
          <a:solidFill>
            <a:schemeClr val="bg1"/>
          </a:solidFill>
          <a:ln>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t>+</a:t>
            </a:r>
            <a:endParaRPr kumimoji="1" lang="ja-JP" altLang="en-US"/>
          </a:p>
        </p:txBody>
      </p:sp>
      <p:sp>
        <p:nvSpPr>
          <p:cNvPr id="136" name="矢印: 右 135">
            <a:extLst>
              <a:ext uri="{FF2B5EF4-FFF2-40B4-BE49-F238E27FC236}">
                <a16:creationId xmlns:a16="http://schemas.microsoft.com/office/drawing/2014/main" id="{4B89A012-2E7E-A1A8-8D2C-6ABE660DF53D}"/>
              </a:ext>
            </a:extLst>
          </p:cNvPr>
          <p:cNvSpPr/>
          <p:nvPr/>
        </p:nvSpPr>
        <p:spPr>
          <a:xfrm>
            <a:off x="3351244" y="5426732"/>
            <a:ext cx="311804" cy="124202"/>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矢印: 右 136">
            <a:extLst>
              <a:ext uri="{FF2B5EF4-FFF2-40B4-BE49-F238E27FC236}">
                <a16:creationId xmlns:a16="http://schemas.microsoft.com/office/drawing/2014/main" id="{E10D3606-3B98-7A17-AE40-F30BD32D0181}"/>
              </a:ext>
            </a:extLst>
          </p:cNvPr>
          <p:cNvSpPr/>
          <p:nvPr/>
        </p:nvSpPr>
        <p:spPr>
          <a:xfrm rot="10800000">
            <a:off x="2975351" y="5413459"/>
            <a:ext cx="311804" cy="124202"/>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矢印: 下 137">
            <a:extLst>
              <a:ext uri="{FF2B5EF4-FFF2-40B4-BE49-F238E27FC236}">
                <a16:creationId xmlns:a16="http://schemas.microsoft.com/office/drawing/2014/main" id="{AA000313-F013-E978-62A7-38D7FB93D241}"/>
              </a:ext>
            </a:extLst>
          </p:cNvPr>
          <p:cNvSpPr/>
          <p:nvPr/>
        </p:nvSpPr>
        <p:spPr>
          <a:xfrm rot="19589028">
            <a:off x="2743299" y="4022619"/>
            <a:ext cx="314979" cy="1524462"/>
          </a:xfrm>
          <a:prstGeom prst="downArrow">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四角形: 角を丸くする 138">
            <a:extLst>
              <a:ext uri="{FF2B5EF4-FFF2-40B4-BE49-F238E27FC236}">
                <a16:creationId xmlns:a16="http://schemas.microsoft.com/office/drawing/2014/main" id="{EA76F3D1-697C-341A-CF7A-662FED64017E}"/>
              </a:ext>
            </a:extLst>
          </p:cNvPr>
          <p:cNvSpPr/>
          <p:nvPr/>
        </p:nvSpPr>
        <p:spPr>
          <a:xfrm>
            <a:off x="1345176" y="3528088"/>
            <a:ext cx="1182232" cy="641311"/>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tx1"/>
                </a:solidFill>
              </a:rPr>
              <a:t>日光</a:t>
            </a:r>
          </a:p>
        </p:txBody>
      </p:sp>
      <p:sp>
        <p:nvSpPr>
          <p:cNvPr id="140" name="矢印: 右 139">
            <a:extLst>
              <a:ext uri="{FF2B5EF4-FFF2-40B4-BE49-F238E27FC236}">
                <a16:creationId xmlns:a16="http://schemas.microsoft.com/office/drawing/2014/main" id="{A07CF054-F3F1-C5F1-5949-043E43FCA0A3}"/>
              </a:ext>
            </a:extLst>
          </p:cNvPr>
          <p:cNvSpPr/>
          <p:nvPr/>
        </p:nvSpPr>
        <p:spPr>
          <a:xfrm>
            <a:off x="5237970" y="5025540"/>
            <a:ext cx="1090014" cy="5488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1" name="グループ化 140">
            <a:extLst>
              <a:ext uri="{FF2B5EF4-FFF2-40B4-BE49-F238E27FC236}">
                <a16:creationId xmlns:a16="http://schemas.microsoft.com/office/drawing/2014/main" id="{BD6BCF3F-431F-2F54-D410-8455BBC203EE}"/>
              </a:ext>
            </a:extLst>
          </p:cNvPr>
          <p:cNvGrpSpPr/>
          <p:nvPr/>
        </p:nvGrpSpPr>
        <p:grpSpPr>
          <a:xfrm>
            <a:off x="7052181" y="4265290"/>
            <a:ext cx="2585756" cy="2022580"/>
            <a:chOff x="2346746" y="2319903"/>
            <a:chExt cx="2585756" cy="2022580"/>
          </a:xfrm>
        </p:grpSpPr>
        <p:grpSp>
          <p:nvGrpSpPr>
            <p:cNvPr id="142" name="グループ化 141">
              <a:extLst>
                <a:ext uri="{FF2B5EF4-FFF2-40B4-BE49-F238E27FC236}">
                  <a16:creationId xmlns:a16="http://schemas.microsoft.com/office/drawing/2014/main" id="{EEF24094-D351-8DF9-34FD-691585F30056}"/>
                </a:ext>
              </a:extLst>
            </p:cNvPr>
            <p:cNvGrpSpPr/>
            <p:nvPr/>
          </p:nvGrpSpPr>
          <p:grpSpPr>
            <a:xfrm>
              <a:off x="2346746" y="2319903"/>
              <a:ext cx="2585756" cy="2022580"/>
              <a:chOff x="3589082" y="1037376"/>
              <a:chExt cx="2585756" cy="2022580"/>
            </a:xfrm>
          </p:grpSpPr>
          <p:sp>
            <p:nvSpPr>
              <p:cNvPr id="147" name="正方形/長方形 146">
                <a:extLst>
                  <a:ext uri="{FF2B5EF4-FFF2-40B4-BE49-F238E27FC236}">
                    <a16:creationId xmlns:a16="http://schemas.microsoft.com/office/drawing/2014/main" id="{C2E7D53C-AE5E-89E7-5849-9E3972B74E5C}"/>
                  </a:ext>
                </a:extLst>
              </p:cNvPr>
              <p:cNvSpPr/>
              <p:nvPr/>
            </p:nvSpPr>
            <p:spPr>
              <a:xfrm>
                <a:off x="3589082" y="1037376"/>
                <a:ext cx="1294895" cy="202258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正方形/長方形 147">
                <a:extLst>
                  <a:ext uri="{FF2B5EF4-FFF2-40B4-BE49-F238E27FC236}">
                    <a16:creationId xmlns:a16="http://schemas.microsoft.com/office/drawing/2014/main" id="{D15F45D4-E1C8-A312-F785-BC814EFFA794}"/>
                  </a:ext>
                </a:extLst>
              </p:cNvPr>
              <p:cNvSpPr/>
              <p:nvPr/>
            </p:nvSpPr>
            <p:spPr>
              <a:xfrm>
                <a:off x="4879943" y="1037376"/>
                <a:ext cx="1294895" cy="202258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四角形: 角を丸くする 148">
                <a:extLst>
                  <a:ext uri="{FF2B5EF4-FFF2-40B4-BE49-F238E27FC236}">
                    <a16:creationId xmlns:a16="http://schemas.microsoft.com/office/drawing/2014/main" id="{8F069328-EEE5-12E2-144A-CF5DFD1C9D16}"/>
                  </a:ext>
                </a:extLst>
              </p:cNvPr>
              <p:cNvSpPr/>
              <p:nvPr/>
            </p:nvSpPr>
            <p:spPr>
              <a:xfrm>
                <a:off x="4284470" y="1037376"/>
                <a:ext cx="1192959" cy="2022580"/>
              </a:xfrm>
              <a:prstGeom prst="roundRect">
                <a:avLst>
                  <a:gd name="adj" fmla="val 0"/>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ja-JP">
                  <a:solidFill>
                    <a:schemeClr val="tx1"/>
                  </a:solidFill>
                </a:endParaRPr>
              </a:p>
            </p:txBody>
          </p:sp>
          <p:cxnSp>
            <p:nvCxnSpPr>
              <p:cNvPr id="150" name="直線コネクタ 149">
                <a:extLst>
                  <a:ext uri="{FF2B5EF4-FFF2-40B4-BE49-F238E27FC236}">
                    <a16:creationId xmlns:a16="http://schemas.microsoft.com/office/drawing/2014/main" id="{D83DD25E-5906-309F-8CD0-7F798C57A409}"/>
                  </a:ext>
                </a:extLst>
              </p:cNvPr>
              <p:cNvCxnSpPr>
                <a:cxnSpLocks/>
                <a:stCxn id="149" idx="0"/>
                <a:endCxn id="149" idx="2"/>
              </p:cNvCxnSpPr>
              <p:nvPr/>
            </p:nvCxnSpPr>
            <p:spPr>
              <a:xfrm>
                <a:off x="4880950" y="1037376"/>
                <a:ext cx="0" cy="202258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1" name="テキスト ボックス 150">
                <a:extLst>
                  <a:ext uri="{FF2B5EF4-FFF2-40B4-BE49-F238E27FC236}">
                    <a16:creationId xmlns:a16="http://schemas.microsoft.com/office/drawing/2014/main" id="{E5C9EDAE-29BB-FCAD-80FE-4C5768470AB3}"/>
                  </a:ext>
                </a:extLst>
              </p:cNvPr>
              <p:cNvSpPr txBox="1"/>
              <p:nvPr/>
            </p:nvSpPr>
            <p:spPr>
              <a:xfrm>
                <a:off x="4926874" y="1356858"/>
                <a:ext cx="454172" cy="461665"/>
              </a:xfrm>
              <a:prstGeom prst="rect">
                <a:avLst/>
              </a:prstGeom>
              <a:noFill/>
            </p:spPr>
            <p:txBody>
              <a:bodyPr wrap="square" rtlCol="0">
                <a:spAutoFit/>
              </a:bodyPr>
              <a:lstStyle/>
              <a:p>
                <a:r>
                  <a:rPr kumimoji="1" lang="en-US" altLang="ja-JP" sz="2400"/>
                  <a:t>+</a:t>
                </a:r>
                <a:endParaRPr kumimoji="1" lang="ja-JP" altLang="en-US" sz="2400"/>
              </a:p>
            </p:txBody>
          </p:sp>
          <p:sp>
            <p:nvSpPr>
              <p:cNvPr id="152" name="テキスト ボックス 151">
                <a:extLst>
                  <a:ext uri="{FF2B5EF4-FFF2-40B4-BE49-F238E27FC236}">
                    <a16:creationId xmlns:a16="http://schemas.microsoft.com/office/drawing/2014/main" id="{16057E06-DB9D-C79C-D60F-757FD665CFE4}"/>
                  </a:ext>
                </a:extLst>
              </p:cNvPr>
              <p:cNvSpPr txBox="1"/>
              <p:nvPr/>
            </p:nvSpPr>
            <p:spPr>
              <a:xfrm>
                <a:off x="4926874" y="1839022"/>
                <a:ext cx="454172" cy="461665"/>
              </a:xfrm>
              <a:prstGeom prst="rect">
                <a:avLst/>
              </a:prstGeom>
              <a:noFill/>
            </p:spPr>
            <p:txBody>
              <a:bodyPr wrap="square" rtlCol="0">
                <a:spAutoFit/>
              </a:bodyPr>
              <a:lstStyle/>
              <a:p>
                <a:r>
                  <a:rPr kumimoji="1" lang="en-US" altLang="ja-JP" sz="2400"/>
                  <a:t>+</a:t>
                </a:r>
                <a:endParaRPr kumimoji="1" lang="ja-JP" altLang="en-US" sz="2400"/>
              </a:p>
            </p:txBody>
          </p:sp>
          <p:sp>
            <p:nvSpPr>
              <p:cNvPr id="153" name="テキスト ボックス 152">
                <a:extLst>
                  <a:ext uri="{FF2B5EF4-FFF2-40B4-BE49-F238E27FC236}">
                    <a16:creationId xmlns:a16="http://schemas.microsoft.com/office/drawing/2014/main" id="{E7B8F255-1EC2-5157-D297-5665D513DBD6}"/>
                  </a:ext>
                </a:extLst>
              </p:cNvPr>
              <p:cNvSpPr txBox="1"/>
              <p:nvPr/>
            </p:nvSpPr>
            <p:spPr>
              <a:xfrm>
                <a:off x="4926874" y="2341684"/>
                <a:ext cx="454172" cy="461665"/>
              </a:xfrm>
              <a:prstGeom prst="rect">
                <a:avLst/>
              </a:prstGeom>
              <a:noFill/>
            </p:spPr>
            <p:txBody>
              <a:bodyPr wrap="square" rtlCol="0">
                <a:spAutoFit/>
              </a:bodyPr>
              <a:lstStyle/>
              <a:p>
                <a:r>
                  <a:rPr kumimoji="1" lang="en-US" altLang="ja-JP" sz="2400"/>
                  <a:t>+</a:t>
                </a:r>
                <a:endParaRPr kumimoji="1" lang="ja-JP" altLang="en-US" sz="2400"/>
              </a:p>
            </p:txBody>
          </p:sp>
          <p:sp>
            <p:nvSpPr>
              <p:cNvPr id="154" name="テキスト ボックス 153">
                <a:extLst>
                  <a:ext uri="{FF2B5EF4-FFF2-40B4-BE49-F238E27FC236}">
                    <a16:creationId xmlns:a16="http://schemas.microsoft.com/office/drawing/2014/main" id="{4192C45C-CC94-6644-24BA-15C1E13A5CB8}"/>
                  </a:ext>
                </a:extLst>
              </p:cNvPr>
              <p:cNvSpPr txBox="1"/>
              <p:nvPr/>
            </p:nvSpPr>
            <p:spPr>
              <a:xfrm>
                <a:off x="4473962" y="1895437"/>
                <a:ext cx="454172" cy="369332"/>
              </a:xfrm>
              <a:prstGeom prst="rect">
                <a:avLst/>
              </a:prstGeom>
              <a:noFill/>
            </p:spPr>
            <p:txBody>
              <a:bodyPr wrap="square" rtlCol="0">
                <a:spAutoFit/>
              </a:bodyPr>
              <a:lstStyle/>
              <a:p>
                <a:r>
                  <a:rPr kumimoji="1" lang="ja-JP" altLang="en-US"/>
                  <a:t>－</a:t>
                </a:r>
              </a:p>
            </p:txBody>
          </p:sp>
          <p:sp>
            <p:nvSpPr>
              <p:cNvPr id="155" name="テキスト ボックス 154">
                <a:extLst>
                  <a:ext uri="{FF2B5EF4-FFF2-40B4-BE49-F238E27FC236}">
                    <a16:creationId xmlns:a16="http://schemas.microsoft.com/office/drawing/2014/main" id="{141C7784-87BD-3740-ED87-38EC55E7E737}"/>
                  </a:ext>
                </a:extLst>
              </p:cNvPr>
              <p:cNvSpPr txBox="1"/>
              <p:nvPr/>
            </p:nvSpPr>
            <p:spPr>
              <a:xfrm>
                <a:off x="4471945" y="2387850"/>
                <a:ext cx="454172" cy="369332"/>
              </a:xfrm>
              <a:prstGeom prst="rect">
                <a:avLst/>
              </a:prstGeom>
              <a:noFill/>
            </p:spPr>
            <p:txBody>
              <a:bodyPr wrap="square" rtlCol="0">
                <a:spAutoFit/>
              </a:bodyPr>
              <a:lstStyle/>
              <a:p>
                <a:r>
                  <a:rPr kumimoji="1" lang="ja-JP" altLang="en-US"/>
                  <a:t>－</a:t>
                </a:r>
              </a:p>
            </p:txBody>
          </p:sp>
          <p:sp>
            <p:nvSpPr>
              <p:cNvPr id="156" name="テキスト ボックス 155">
                <a:extLst>
                  <a:ext uri="{FF2B5EF4-FFF2-40B4-BE49-F238E27FC236}">
                    <a16:creationId xmlns:a16="http://schemas.microsoft.com/office/drawing/2014/main" id="{635A2DC1-2E3B-F84C-DAD7-815D48CB9397}"/>
                  </a:ext>
                </a:extLst>
              </p:cNvPr>
              <p:cNvSpPr txBox="1"/>
              <p:nvPr/>
            </p:nvSpPr>
            <p:spPr>
              <a:xfrm>
                <a:off x="4460589" y="1403024"/>
                <a:ext cx="454172" cy="369332"/>
              </a:xfrm>
              <a:prstGeom prst="rect">
                <a:avLst/>
              </a:prstGeom>
              <a:noFill/>
            </p:spPr>
            <p:txBody>
              <a:bodyPr wrap="square" rtlCol="0">
                <a:spAutoFit/>
              </a:bodyPr>
              <a:lstStyle/>
              <a:p>
                <a:r>
                  <a:rPr kumimoji="1" lang="ja-JP" altLang="en-US"/>
                  <a:t>－</a:t>
                </a:r>
              </a:p>
            </p:txBody>
          </p:sp>
        </p:grpSp>
        <p:sp>
          <p:nvSpPr>
            <p:cNvPr id="143" name="楕円 142">
              <a:extLst>
                <a:ext uri="{FF2B5EF4-FFF2-40B4-BE49-F238E27FC236}">
                  <a16:creationId xmlns:a16="http://schemas.microsoft.com/office/drawing/2014/main" id="{745F3FA8-4FF3-4EC2-5EA7-446B0E81C36A}"/>
                </a:ext>
              </a:extLst>
            </p:cNvPr>
            <p:cNvSpPr/>
            <p:nvPr/>
          </p:nvSpPr>
          <p:spPr>
            <a:xfrm>
              <a:off x="4597932" y="3786222"/>
              <a:ext cx="272502" cy="251533"/>
            </a:xfrm>
            <a:prstGeom prst="ellipse">
              <a:avLst/>
            </a:pr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sp>
          <p:nvSpPr>
            <p:cNvPr id="144" name="楕円 143">
              <a:extLst>
                <a:ext uri="{FF2B5EF4-FFF2-40B4-BE49-F238E27FC236}">
                  <a16:creationId xmlns:a16="http://schemas.microsoft.com/office/drawing/2014/main" id="{55491C0F-E574-A4B6-2871-EBFD0A3BB184}"/>
                </a:ext>
              </a:extLst>
            </p:cNvPr>
            <p:cNvSpPr/>
            <p:nvPr/>
          </p:nvSpPr>
          <p:spPr>
            <a:xfrm>
              <a:off x="4652859" y="3205426"/>
              <a:ext cx="272502" cy="251533"/>
            </a:xfrm>
            <a:prstGeom prst="ellipse">
              <a:avLst/>
            </a:pr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sp>
          <p:nvSpPr>
            <p:cNvPr id="145" name="楕円 144">
              <a:extLst>
                <a:ext uri="{FF2B5EF4-FFF2-40B4-BE49-F238E27FC236}">
                  <a16:creationId xmlns:a16="http://schemas.microsoft.com/office/drawing/2014/main" id="{DB1C6685-65A8-C851-D714-53330B624CA2}"/>
                </a:ext>
              </a:extLst>
            </p:cNvPr>
            <p:cNvSpPr/>
            <p:nvPr/>
          </p:nvSpPr>
          <p:spPr>
            <a:xfrm>
              <a:off x="2402950" y="3771290"/>
              <a:ext cx="272502" cy="251533"/>
            </a:xfrm>
            <a:prstGeom prst="ellipse">
              <a:avLst/>
            </a:prstGeom>
            <a:solidFill>
              <a:schemeClr val="bg1"/>
            </a:solidFill>
            <a:ln>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t>+</a:t>
              </a:r>
              <a:endParaRPr kumimoji="1" lang="ja-JP" altLang="en-US"/>
            </a:p>
          </p:txBody>
        </p:sp>
        <p:sp>
          <p:nvSpPr>
            <p:cNvPr id="146" name="楕円 145">
              <a:extLst>
                <a:ext uri="{FF2B5EF4-FFF2-40B4-BE49-F238E27FC236}">
                  <a16:creationId xmlns:a16="http://schemas.microsoft.com/office/drawing/2014/main" id="{7336553C-A671-BA1A-33AA-E69BD0A80DA2}"/>
                </a:ext>
              </a:extLst>
            </p:cNvPr>
            <p:cNvSpPr/>
            <p:nvPr/>
          </p:nvSpPr>
          <p:spPr>
            <a:xfrm>
              <a:off x="2399415" y="3228801"/>
              <a:ext cx="272502" cy="251533"/>
            </a:xfrm>
            <a:prstGeom prst="ellipse">
              <a:avLst/>
            </a:prstGeom>
            <a:solidFill>
              <a:schemeClr val="bg1"/>
            </a:solidFill>
            <a:ln>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t>+</a:t>
              </a:r>
              <a:endParaRPr kumimoji="1" lang="ja-JP" altLang="en-US"/>
            </a:p>
          </p:txBody>
        </p:sp>
      </p:grpSp>
      <p:sp>
        <p:nvSpPr>
          <p:cNvPr id="157" name="楕円 156">
            <a:extLst>
              <a:ext uri="{FF2B5EF4-FFF2-40B4-BE49-F238E27FC236}">
                <a16:creationId xmlns:a16="http://schemas.microsoft.com/office/drawing/2014/main" id="{45A40A55-AECD-42AC-B090-25AE4308D6E0}"/>
              </a:ext>
            </a:extLst>
          </p:cNvPr>
          <p:cNvSpPr/>
          <p:nvPr/>
        </p:nvSpPr>
        <p:spPr>
          <a:xfrm>
            <a:off x="8535210" y="5368750"/>
            <a:ext cx="272502" cy="251533"/>
          </a:xfrm>
          <a:prstGeom prst="ellipse">
            <a:avLst/>
          </a:pr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sp>
        <p:nvSpPr>
          <p:cNvPr id="158" name="楕円 157">
            <a:extLst>
              <a:ext uri="{FF2B5EF4-FFF2-40B4-BE49-F238E27FC236}">
                <a16:creationId xmlns:a16="http://schemas.microsoft.com/office/drawing/2014/main" id="{72E1983C-FEBA-AA22-3B41-5DC0100E3B8E}"/>
              </a:ext>
            </a:extLst>
          </p:cNvPr>
          <p:cNvSpPr/>
          <p:nvPr/>
        </p:nvSpPr>
        <p:spPr>
          <a:xfrm>
            <a:off x="7997475" y="5396956"/>
            <a:ext cx="272502" cy="251533"/>
          </a:xfrm>
          <a:prstGeom prst="ellipse">
            <a:avLst/>
          </a:prstGeom>
          <a:solidFill>
            <a:schemeClr val="bg1"/>
          </a:solidFill>
          <a:ln>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t>+</a:t>
            </a:r>
            <a:endParaRPr kumimoji="1" lang="ja-JP" altLang="en-US"/>
          </a:p>
        </p:txBody>
      </p:sp>
      <p:sp>
        <p:nvSpPr>
          <p:cNvPr id="159" name="矢印: 右 158">
            <a:extLst>
              <a:ext uri="{FF2B5EF4-FFF2-40B4-BE49-F238E27FC236}">
                <a16:creationId xmlns:a16="http://schemas.microsoft.com/office/drawing/2014/main" id="{4C26ABE2-933A-F21D-7A9C-0AD871ED0DCE}"/>
              </a:ext>
            </a:extLst>
          </p:cNvPr>
          <p:cNvSpPr/>
          <p:nvPr/>
        </p:nvSpPr>
        <p:spPr>
          <a:xfrm>
            <a:off x="8835623" y="5445205"/>
            <a:ext cx="311804" cy="124202"/>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矢印: 右 159">
            <a:extLst>
              <a:ext uri="{FF2B5EF4-FFF2-40B4-BE49-F238E27FC236}">
                <a16:creationId xmlns:a16="http://schemas.microsoft.com/office/drawing/2014/main" id="{C2DED27A-776A-5BB1-9D4B-1CD8B2CE6EF0}"/>
              </a:ext>
            </a:extLst>
          </p:cNvPr>
          <p:cNvSpPr/>
          <p:nvPr/>
        </p:nvSpPr>
        <p:spPr>
          <a:xfrm rot="10800000">
            <a:off x="7671716" y="5445205"/>
            <a:ext cx="311804" cy="12420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1" name="直線コネクタ 160">
            <a:extLst>
              <a:ext uri="{FF2B5EF4-FFF2-40B4-BE49-F238E27FC236}">
                <a16:creationId xmlns:a16="http://schemas.microsoft.com/office/drawing/2014/main" id="{8DEBBC98-CE85-5FA5-B7E7-DCF0893749E8}"/>
              </a:ext>
            </a:extLst>
          </p:cNvPr>
          <p:cNvCxnSpPr>
            <a:cxnSpLocks/>
            <a:stCxn id="147" idx="1"/>
          </p:cNvCxnSpPr>
          <p:nvPr/>
        </p:nvCxnSpPr>
        <p:spPr>
          <a:xfrm flipH="1" flipV="1">
            <a:off x="6357106" y="4614813"/>
            <a:ext cx="695075" cy="6617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62" name="直線コネクタ 161">
            <a:extLst>
              <a:ext uri="{FF2B5EF4-FFF2-40B4-BE49-F238E27FC236}">
                <a16:creationId xmlns:a16="http://schemas.microsoft.com/office/drawing/2014/main" id="{FDCB33B1-45D3-3730-A4F0-92A9B8994E57}"/>
              </a:ext>
            </a:extLst>
          </p:cNvPr>
          <p:cNvCxnSpPr>
            <a:cxnSpLocks/>
          </p:cNvCxnSpPr>
          <p:nvPr/>
        </p:nvCxnSpPr>
        <p:spPr>
          <a:xfrm flipV="1">
            <a:off x="6357106" y="3730446"/>
            <a:ext cx="0" cy="900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3" name="直線コネクタ 162">
            <a:extLst>
              <a:ext uri="{FF2B5EF4-FFF2-40B4-BE49-F238E27FC236}">
                <a16:creationId xmlns:a16="http://schemas.microsoft.com/office/drawing/2014/main" id="{D19DC0E6-AE5E-1DA9-D955-56593E84E660}"/>
              </a:ext>
            </a:extLst>
          </p:cNvPr>
          <p:cNvCxnSpPr/>
          <p:nvPr/>
        </p:nvCxnSpPr>
        <p:spPr>
          <a:xfrm>
            <a:off x="6344995" y="3730446"/>
            <a:ext cx="38089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4" name="直線コネクタ 163">
            <a:extLst>
              <a:ext uri="{FF2B5EF4-FFF2-40B4-BE49-F238E27FC236}">
                <a16:creationId xmlns:a16="http://schemas.microsoft.com/office/drawing/2014/main" id="{6E7D62F2-4118-B161-1723-03CF0B7EA225}"/>
              </a:ext>
            </a:extLst>
          </p:cNvPr>
          <p:cNvCxnSpPr/>
          <p:nvPr/>
        </p:nvCxnSpPr>
        <p:spPr>
          <a:xfrm flipV="1">
            <a:off x="9640993" y="6015137"/>
            <a:ext cx="609882" cy="74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5" name="直線コネクタ 164">
            <a:extLst>
              <a:ext uri="{FF2B5EF4-FFF2-40B4-BE49-F238E27FC236}">
                <a16:creationId xmlns:a16="http://schemas.microsoft.com/office/drawing/2014/main" id="{3FF88AFE-55A1-0B89-539A-854E38BC7B10}"/>
              </a:ext>
            </a:extLst>
          </p:cNvPr>
          <p:cNvCxnSpPr>
            <a:cxnSpLocks/>
            <a:endCxn id="167" idx="4"/>
          </p:cNvCxnSpPr>
          <p:nvPr/>
        </p:nvCxnSpPr>
        <p:spPr>
          <a:xfrm flipV="1">
            <a:off x="10250875" y="5445202"/>
            <a:ext cx="13020" cy="586061"/>
          </a:xfrm>
          <a:prstGeom prst="line">
            <a:avLst/>
          </a:prstGeom>
        </p:spPr>
        <p:style>
          <a:lnRef idx="2">
            <a:schemeClr val="accent1"/>
          </a:lnRef>
          <a:fillRef idx="0">
            <a:schemeClr val="accent1"/>
          </a:fillRef>
          <a:effectRef idx="1">
            <a:schemeClr val="accent1"/>
          </a:effectRef>
          <a:fontRef idx="minor">
            <a:schemeClr val="tx1"/>
          </a:fontRef>
        </p:style>
      </p:cxnSp>
      <p:cxnSp>
        <p:nvCxnSpPr>
          <p:cNvPr id="166" name="直線コネクタ 165">
            <a:extLst>
              <a:ext uri="{FF2B5EF4-FFF2-40B4-BE49-F238E27FC236}">
                <a16:creationId xmlns:a16="http://schemas.microsoft.com/office/drawing/2014/main" id="{7F7DB6F8-8748-0755-FFC5-275D3F5456E0}"/>
              </a:ext>
            </a:extLst>
          </p:cNvPr>
          <p:cNvCxnSpPr>
            <a:cxnSpLocks/>
          </p:cNvCxnSpPr>
          <p:nvPr/>
        </p:nvCxnSpPr>
        <p:spPr>
          <a:xfrm flipH="1" flipV="1">
            <a:off x="10149443" y="3730446"/>
            <a:ext cx="101432" cy="1299866"/>
          </a:xfrm>
          <a:prstGeom prst="line">
            <a:avLst/>
          </a:prstGeom>
        </p:spPr>
        <p:style>
          <a:lnRef idx="2">
            <a:schemeClr val="accent1"/>
          </a:lnRef>
          <a:fillRef idx="0">
            <a:schemeClr val="accent1"/>
          </a:fillRef>
          <a:effectRef idx="1">
            <a:schemeClr val="accent1"/>
          </a:effectRef>
          <a:fontRef idx="minor">
            <a:schemeClr val="tx1"/>
          </a:fontRef>
        </p:style>
      </p:cxnSp>
      <p:sp>
        <p:nvSpPr>
          <p:cNvPr id="167" name="楕円 166">
            <a:extLst>
              <a:ext uri="{FF2B5EF4-FFF2-40B4-BE49-F238E27FC236}">
                <a16:creationId xmlns:a16="http://schemas.microsoft.com/office/drawing/2014/main" id="{510C9194-E9D9-B7F1-89CE-8C6440A68BB1}"/>
              </a:ext>
            </a:extLst>
          </p:cNvPr>
          <p:cNvSpPr/>
          <p:nvPr/>
        </p:nvSpPr>
        <p:spPr>
          <a:xfrm>
            <a:off x="10060695" y="5030311"/>
            <a:ext cx="406400" cy="41489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n w="0"/>
                <a:solidFill>
                  <a:schemeClr val="tx1"/>
                </a:solidFill>
                <a:effectLst>
                  <a:outerShdw blurRad="38100" dist="19050" dir="2700000" algn="tl" rotWithShape="0">
                    <a:schemeClr val="dk1">
                      <a:alpha val="40000"/>
                    </a:schemeClr>
                  </a:outerShdw>
                </a:effectLst>
              </a:rPr>
              <a:t>光</a:t>
            </a:r>
          </a:p>
        </p:txBody>
      </p:sp>
      <p:sp>
        <p:nvSpPr>
          <p:cNvPr id="168" name="テキスト ボックス 167">
            <a:extLst>
              <a:ext uri="{FF2B5EF4-FFF2-40B4-BE49-F238E27FC236}">
                <a16:creationId xmlns:a16="http://schemas.microsoft.com/office/drawing/2014/main" id="{B5CEA9C8-32B3-37B3-F6F1-C3019CD02001}"/>
              </a:ext>
            </a:extLst>
          </p:cNvPr>
          <p:cNvSpPr txBox="1"/>
          <p:nvPr/>
        </p:nvSpPr>
        <p:spPr>
          <a:xfrm>
            <a:off x="3746237" y="6302184"/>
            <a:ext cx="1441240" cy="369332"/>
          </a:xfrm>
          <a:prstGeom prst="rect">
            <a:avLst/>
          </a:prstGeom>
          <a:noFill/>
        </p:spPr>
        <p:txBody>
          <a:bodyPr wrap="square" rtlCol="0">
            <a:spAutoFit/>
          </a:bodyPr>
          <a:lstStyle/>
          <a:p>
            <a:r>
              <a:rPr lang="en-US" altLang="ja-JP"/>
              <a:t>n</a:t>
            </a:r>
            <a:r>
              <a:rPr kumimoji="1" lang="ja-JP" altLang="en-US"/>
              <a:t>型半導体</a:t>
            </a:r>
          </a:p>
        </p:txBody>
      </p:sp>
      <p:sp>
        <p:nvSpPr>
          <p:cNvPr id="169" name="テキスト ボックス 168">
            <a:extLst>
              <a:ext uri="{FF2B5EF4-FFF2-40B4-BE49-F238E27FC236}">
                <a16:creationId xmlns:a16="http://schemas.microsoft.com/office/drawing/2014/main" id="{D26D2E03-1B0D-54E0-4609-1F890382B5B8}"/>
              </a:ext>
            </a:extLst>
          </p:cNvPr>
          <p:cNvSpPr txBox="1"/>
          <p:nvPr/>
        </p:nvSpPr>
        <p:spPr>
          <a:xfrm>
            <a:off x="1629044" y="6299846"/>
            <a:ext cx="1441240" cy="369332"/>
          </a:xfrm>
          <a:prstGeom prst="rect">
            <a:avLst/>
          </a:prstGeom>
          <a:noFill/>
        </p:spPr>
        <p:txBody>
          <a:bodyPr wrap="square" rtlCol="0">
            <a:spAutoFit/>
          </a:bodyPr>
          <a:lstStyle/>
          <a:p>
            <a:r>
              <a:rPr kumimoji="1" lang="en-US" altLang="ja-JP"/>
              <a:t>p</a:t>
            </a:r>
            <a:r>
              <a:rPr kumimoji="1" lang="ja-JP" altLang="en-US"/>
              <a:t>型半導体</a:t>
            </a:r>
          </a:p>
        </p:txBody>
      </p:sp>
      <p:sp>
        <p:nvSpPr>
          <p:cNvPr id="170" name="矢印: 右 169">
            <a:extLst>
              <a:ext uri="{FF2B5EF4-FFF2-40B4-BE49-F238E27FC236}">
                <a16:creationId xmlns:a16="http://schemas.microsoft.com/office/drawing/2014/main" id="{67FE39B1-D95E-3219-3089-89B67757DFEF}"/>
              </a:ext>
            </a:extLst>
          </p:cNvPr>
          <p:cNvSpPr/>
          <p:nvPr/>
        </p:nvSpPr>
        <p:spPr>
          <a:xfrm rot="10800000">
            <a:off x="7935044" y="6118426"/>
            <a:ext cx="920434" cy="437322"/>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テキスト ボックス 170">
            <a:extLst>
              <a:ext uri="{FF2B5EF4-FFF2-40B4-BE49-F238E27FC236}">
                <a16:creationId xmlns:a16="http://schemas.microsoft.com/office/drawing/2014/main" id="{D27BAD1C-BC35-F859-A41E-2BFF46AA7628}"/>
              </a:ext>
            </a:extLst>
          </p:cNvPr>
          <p:cNvSpPr txBox="1"/>
          <p:nvPr/>
        </p:nvSpPr>
        <p:spPr>
          <a:xfrm>
            <a:off x="8192205" y="6438870"/>
            <a:ext cx="693818" cy="369332"/>
          </a:xfrm>
          <a:prstGeom prst="rect">
            <a:avLst/>
          </a:prstGeom>
          <a:noFill/>
        </p:spPr>
        <p:txBody>
          <a:bodyPr wrap="square" rtlCol="0">
            <a:spAutoFit/>
          </a:bodyPr>
          <a:lstStyle/>
          <a:p>
            <a:r>
              <a:rPr kumimoji="1" lang="ja-JP" altLang="en-US"/>
              <a:t>電界</a:t>
            </a:r>
          </a:p>
        </p:txBody>
      </p:sp>
      <p:sp>
        <p:nvSpPr>
          <p:cNvPr id="172" name="楕円 171">
            <a:extLst>
              <a:ext uri="{FF2B5EF4-FFF2-40B4-BE49-F238E27FC236}">
                <a16:creationId xmlns:a16="http://schemas.microsoft.com/office/drawing/2014/main" id="{6F640B6F-F6C3-FE66-B04C-62CADD29BE25}"/>
              </a:ext>
            </a:extLst>
          </p:cNvPr>
          <p:cNvSpPr/>
          <p:nvPr/>
        </p:nvSpPr>
        <p:spPr>
          <a:xfrm>
            <a:off x="9334027" y="4746916"/>
            <a:ext cx="272502" cy="251533"/>
          </a:xfrm>
          <a:prstGeom prst="ellipse">
            <a:avLst/>
          </a:pr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sp>
        <p:nvSpPr>
          <p:cNvPr id="173" name="楕円 172">
            <a:extLst>
              <a:ext uri="{FF2B5EF4-FFF2-40B4-BE49-F238E27FC236}">
                <a16:creationId xmlns:a16="http://schemas.microsoft.com/office/drawing/2014/main" id="{131D3770-5914-4917-51FE-CE358A3C3D90}"/>
              </a:ext>
            </a:extLst>
          </p:cNvPr>
          <p:cNvSpPr/>
          <p:nvPr/>
        </p:nvSpPr>
        <p:spPr>
          <a:xfrm>
            <a:off x="4298636" y="4505171"/>
            <a:ext cx="272502" cy="251533"/>
          </a:xfrm>
          <a:prstGeom prst="ellipse">
            <a:avLst/>
          </a:pr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sp>
        <p:nvSpPr>
          <p:cNvPr id="174" name="楕円 173">
            <a:extLst>
              <a:ext uri="{FF2B5EF4-FFF2-40B4-BE49-F238E27FC236}">
                <a16:creationId xmlns:a16="http://schemas.microsoft.com/office/drawing/2014/main" id="{37B377A0-3D40-F2BC-BB71-E957BA30C353}"/>
              </a:ext>
            </a:extLst>
          </p:cNvPr>
          <p:cNvSpPr/>
          <p:nvPr/>
        </p:nvSpPr>
        <p:spPr>
          <a:xfrm>
            <a:off x="9927657" y="6089479"/>
            <a:ext cx="272502" cy="251533"/>
          </a:xfrm>
          <a:prstGeom prst="ellipse">
            <a:avLst/>
          </a:prstGeom>
          <a:solidFill>
            <a:srgbClr val="FFFF00"/>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cxnSp>
        <p:nvCxnSpPr>
          <p:cNvPr id="175" name="直線矢印コネクタ 174">
            <a:extLst>
              <a:ext uri="{FF2B5EF4-FFF2-40B4-BE49-F238E27FC236}">
                <a16:creationId xmlns:a16="http://schemas.microsoft.com/office/drawing/2014/main" id="{B77B9553-D105-73BA-E8AF-873767153B22}"/>
              </a:ext>
            </a:extLst>
          </p:cNvPr>
          <p:cNvCxnSpPr/>
          <p:nvPr/>
        </p:nvCxnSpPr>
        <p:spPr>
          <a:xfrm flipV="1">
            <a:off x="9767387" y="5956158"/>
            <a:ext cx="447894" cy="539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6" name="楕円 175">
            <a:extLst>
              <a:ext uri="{FF2B5EF4-FFF2-40B4-BE49-F238E27FC236}">
                <a16:creationId xmlns:a16="http://schemas.microsoft.com/office/drawing/2014/main" id="{9F785AA7-7066-5046-F1CF-2ADA6C8AD7E8}"/>
              </a:ext>
            </a:extLst>
          </p:cNvPr>
          <p:cNvSpPr/>
          <p:nvPr/>
        </p:nvSpPr>
        <p:spPr>
          <a:xfrm>
            <a:off x="9085792" y="3772829"/>
            <a:ext cx="272502" cy="251533"/>
          </a:xfrm>
          <a:prstGeom prst="ellipse">
            <a:avLst/>
          </a:pr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ー</a:t>
            </a:r>
          </a:p>
        </p:txBody>
      </p:sp>
      <p:cxnSp>
        <p:nvCxnSpPr>
          <p:cNvPr id="177" name="直線矢印コネクタ 176">
            <a:extLst>
              <a:ext uri="{FF2B5EF4-FFF2-40B4-BE49-F238E27FC236}">
                <a16:creationId xmlns:a16="http://schemas.microsoft.com/office/drawing/2014/main" id="{A3DDB543-5AED-1A7A-A85D-95344575F824}"/>
              </a:ext>
            </a:extLst>
          </p:cNvPr>
          <p:cNvCxnSpPr>
            <a:cxnSpLocks/>
          </p:cNvCxnSpPr>
          <p:nvPr/>
        </p:nvCxnSpPr>
        <p:spPr>
          <a:xfrm flipH="1">
            <a:off x="8521596" y="3772829"/>
            <a:ext cx="56419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8" name="楕円 177">
            <a:extLst>
              <a:ext uri="{FF2B5EF4-FFF2-40B4-BE49-F238E27FC236}">
                <a16:creationId xmlns:a16="http://schemas.microsoft.com/office/drawing/2014/main" id="{2E54CC11-B07A-C79E-27A1-E929C2AAFF8F}"/>
              </a:ext>
            </a:extLst>
          </p:cNvPr>
          <p:cNvSpPr/>
          <p:nvPr/>
        </p:nvSpPr>
        <p:spPr>
          <a:xfrm>
            <a:off x="2077162" y="4550492"/>
            <a:ext cx="272502" cy="251533"/>
          </a:xfrm>
          <a:prstGeom prst="ellipse">
            <a:avLst/>
          </a:prstGeom>
          <a:solidFill>
            <a:schemeClr val="bg1"/>
          </a:solidFill>
          <a:ln>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t>+</a:t>
            </a:r>
            <a:endParaRPr kumimoji="1" lang="ja-JP" altLang="en-US"/>
          </a:p>
        </p:txBody>
      </p:sp>
      <p:sp>
        <p:nvSpPr>
          <p:cNvPr id="179" name="楕円 178">
            <a:extLst>
              <a:ext uri="{FF2B5EF4-FFF2-40B4-BE49-F238E27FC236}">
                <a16:creationId xmlns:a16="http://schemas.microsoft.com/office/drawing/2014/main" id="{191626CE-896E-DCDC-7C00-AA52A15BC4B8}"/>
              </a:ext>
            </a:extLst>
          </p:cNvPr>
          <p:cNvSpPr/>
          <p:nvPr/>
        </p:nvSpPr>
        <p:spPr>
          <a:xfrm>
            <a:off x="7112228" y="4581027"/>
            <a:ext cx="272502" cy="251533"/>
          </a:xfrm>
          <a:prstGeom prst="ellipse">
            <a:avLst/>
          </a:prstGeom>
          <a:solidFill>
            <a:schemeClr val="bg1"/>
          </a:solidFill>
          <a:ln>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t>+</a:t>
            </a:r>
            <a:endParaRPr kumimoji="1" lang="ja-JP" altLang="en-US"/>
          </a:p>
        </p:txBody>
      </p:sp>
      <p:sp>
        <p:nvSpPr>
          <p:cNvPr id="180" name="テキスト ボックス 179">
            <a:extLst>
              <a:ext uri="{FF2B5EF4-FFF2-40B4-BE49-F238E27FC236}">
                <a16:creationId xmlns:a16="http://schemas.microsoft.com/office/drawing/2014/main" id="{3FA224F6-1FA8-0EBE-E533-8B609F57947B}"/>
              </a:ext>
            </a:extLst>
          </p:cNvPr>
          <p:cNvSpPr txBox="1"/>
          <p:nvPr/>
        </p:nvSpPr>
        <p:spPr>
          <a:xfrm>
            <a:off x="10098290" y="6435521"/>
            <a:ext cx="6818110" cy="369332"/>
          </a:xfrm>
          <a:prstGeom prst="rect">
            <a:avLst/>
          </a:prstGeom>
          <a:noFill/>
        </p:spPr>
        <p:txBody>
          <a:bodyPr wrap="square">
            <a:spAutoFit/>
          </a:bodyPr>
          <a:lstStyle/>
          <a:p>
            <a:pPr algn="l"/>
            <a:r>
              <a:rPr lang="ja-JP" altLang="en-US">
                <a:latin typeface="ＭＳ Ｐ明朝" panose="02020600040205080304" pitchFamily="18" charset="-128"/>
                <a:ea typeface="ＭＳ Ｐ明朝" panose="02020600040205080304" pitchFamily="18" charset="-128"/>
              </a:rPr>
              <a:t>8223001 ⻘ 快樹</a:t>
            </a:r>
          </a:p>
        </p:txBody>
      </p:sp>
      <p:cxnSp>
        <p:nvCxnSpPr>
          <p:cNvPr id="8" name="コネクタ: 曲線 7">
            <a:extLst>
              <a:ext uri="{FF2B5EF4-FFF2-40B4-BE49-F238E27FC236}">
                <a16:creationId xmlns:a16="http://schemas.microsoft.com/office/drawing/2014/main" id="{65C652C3-E782-1233-87C2-E94B7140FBD1}"/>
              </a:ext>
            </a:extLst>
          </p:cNvPr>
          <p:cNvCxnSpPr>
            <a:cxnSpLocks/>
          </p:cNvCxnSpPr>
          <p:nvPr/>
        </p:nvCxnSpPr>
        <p:spPr>
          <a:xfrm rot="10800000" flipH="1" flipV="1">
            <a:off x="8817402" y="1524825"/>
            <a:ext cx="217688" cy="305061"/>
          </a:xfrm>
          <a:prstGeom prst="curvedConnector4">
            <a:avLst>
              <a:gd name="adj1" fmla="val 261449"/>
              <a:gd name="adj2" fmla="val 106176"/>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テキスト ボックス 28">
            <a:extLst>
              <a:ext uri="{FF2B5EF4-FFF2-40B4-BE49-F238E27FC236}">
                <a16:creationId xmlns:a16="http://schemas.microsoft.com/office/drawing/2014/main" id="{74623255-D2C0-93F7-2544-D4A09E6C3975}"/>
              </a:ext>
            </a:extLst>
          </p:cNvPr>
          <p:cNvSpPr txBox="1"/>
          <p:nvPr/>
        </p:nvSpPr>
        <p:spPr>
          <a:xfrm>
            <a:off x="0" y="6573194"/>
            <a:ext cx="8458200" cy="523220"/>
          </a:xfrm>
          <a:prstGeom prst="rect">
            <a:avLst/>
          </a:prstGeom>
          <a:noFill/>
        </p:spPr>
        <p:txBody>
          <a:bodyPr wrap="square">
            <a:spAutoFit/>
          </a:bodyPr>
          <a:lstStyle/>
          <a:p>
            <a:r>
              <a:rPr lang="ja-JP" altLang="en-US" sz="1400">
                <a:hlinkClick r:id="rId3"/>
              </a:rPr>
              <a:t>https://unit.aist.go.jp/rpd-envene/PV/ja/about_pv/principle/principle_3.html</a:t>
            </a:r>
            <a:endParaRPr lang="en-US" altLang="ja-JP" sz="1400"/>
          </a:p>
          <a:p>
            <a:endParaRPr lang="en-US" altLang="ja-JP" sz="1400"/>
          </a:p>
        </p:txBody>
      </p:sp>
    </p:spTree>
    <p:extLst>
      <p:ext uri="{BB962C8B-B14F-4D97-AF65-F5344CB8AC3E}">
        <p14:creationId xmlns:p14="http://schemas.microsoft.com/office/powerpoint/2010/main" val="224173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10"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fade">
                                      <p:cBhvr>
                                        <p:cTn id="84" dur="500"/>
                                        <p:tgtEl>
                                          <p:spTgt spid="5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500"/>
                                        <p:tgtEl>
                                          <p:spTgt spid="5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fade">
                                      <p:cBhvr>
                                        <p:cTn id="95" dur="500"/>
                                        <p:tgtEl>
                                          <p:spTgt spid="3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500"/>
                                        <p:tgtEl>
                                          <p:spTgt spid="40"/>
                                        </p:tgtEl>
                                      </p:cBhvr>
                                    </p:animEffect>
                                  </p:childTnLst>
                                </p:cTn>
                              </p:par>
                              <p:par>
                                <p:cTn id="102" presetID="10" presetClass="entr" presetSubtype="0"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500"/>
                                        <p:tgtEl>
                                          <p:spTgt spid="4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fade">
                                      <p:cBhvr>
                                        <p:cTn id="110" dur="500"/>
                                        <p:tgtEl>
                                          <p:spTgt spid="43"/>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fade">
                                      <p:cBhvr>
                                        <p:cTn id="113" dur="500"/>
                                        <p:tgtEl>
                                          <p:spTgt spid="4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7"/>
                                        </p:tgtEl>
                                        <p:attrNameLst>
                                          <p:attrName>style.visibility</p:attrName>
                                        </p:attrNameLst>
                                      </p:cBhvr>
                                      <p:to>
                                        <p:strVal val="visible"/>
                                      </p:to>
                                    </p:set>
                                    <p:animEffect transition="in" filter="fade">
                                      <p:cBhvr>
                                        <p:cTn id="116" dur="500"/>
                                        <p:tgtEl>
                                          <p:spTgt spid="4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500"/>
                                        <p:tgtEl>
                                          <p:spTgt spid="4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500"/>
                                        <p:tgtEl>
                                          <p:spTgt spid="5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animEffect transition="in" filter="fade">
                                      <p:cBhvr>
                                        <p:cTn id="125" dur="500"/>
                                        <p:tgtEl>
                                          <p:spTgt spid="5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0"/>
                                        </p:tgtEl>
                                        <p:attrNameLst>
                                          <p:attrName>style.visibility</p:attrName>
                                        </p:attrNameLst>
                                      </p:cBhvr>
                                      <p:to>
                                        <p:strVal val="visible"/>
                                      </p:to>
                                    </p:set>
                                    <p:animEffect transition="in" filter="fade">
                                      <p:cBhvr>
                                        <p:cTn id="128" dur="500"/>
                                        <p:tgtEl>
                                          <p:spTgt spid="6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61"/>
                                        </p:tgtEl>
                                        <p:attrNameLst>
                                          <p:attrName>style.visibility</p:attrName>
                                        </p:attrNameLst>
                                      </p:cBhvr>
                                      <p:to>
                                        <p:strVal val="visible"/>
                                      </p:to>
                                    </p:set>
                                    <p:animEffect transition="in" filter="fade">
                                      <p:cBhvr>
                                        <p:cTn id="131" dur="500"/>
                                        <p:tgtEl>
                                          <p:spTgt spid="61"/>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62"/>
                                        </p:tgtEl>
                                        <p:attrNameLst>
                                          <p:attrName>style.visibility</p:attrName>
                                        </p:attrNameLst>
                                      </p:cBhvr>
                                      <p:to>
                                        <p:strVal val="visible"/>
                                      </p:to>
                                    </p:set>
                                    <p:animEffect transition="in" filter="fade">
                                      <p:cBhvr>
                                        <p:cTn id="134" dur="500"/>
                                        <p:tgtEl>
                                          <p:spTgt spid="62"/>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63"/>
                                        </p:tgtEl>
                                        <p:attrNameLst>
                                          <p:attrName>style.visibility</p:attrName>
                                        </p:attrNameLst>
                                      </p:cBhvr>
                                      <p:to>
                                        <p:strVal val="visible"/>
                                      </p:to>
                                    </p:set>
                                    <p:animEffect transition="in" filter="fade">
                                      <p:cBhvr>
                                        <p:cTn id="137" dur="500"/>
                                        <p:tgtEl>
                                          <p:spTgt spid="63"/>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64"/>
                                        </p:tgtEl>
                                        <p:attrNameLst>
                                          <p:attrName>style.visibility</p:attrName>
                                        </p:attrNameLst>
                                      </p:cBhvr>
                                      <p:to>
                                        <p:strVal val="visible"/>
                                      </p:to>
                                    </p:set>
                                    <p:animEffect transition="in" filter="fade">
                                      <p:cBhvr>
                                        <p:cTn id="140" dur="500"/>
                                        <p:tgtEl>
                                          <p:spTgt spid="6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3"/>
                                        </p:tgtEl>
                                        <p:attrNameLst>
                                          <p:attrName>style.visibility</p:attrName>
                                        </p:attrNameLst>
                                      </p:cBhvr>
                                      <p:to>
                                        <p:strVal val="visible"/>
                                      </p:to>
                                    </p:set>
                                    <p:animEffect transition="in" filter="fade">
                                      <p:cBhvr>
                                        <p:cTn id="146" dur="500"/>
                                        <p:tgtEl>
                                          <p:spTgt spid="3"/>
                                        </p:tgtEl>
                                      </p:cBhvr>
                                    </p:animEffect>
                                  </p:childTnLst>
                                </p:cTn>
                              </p:par>
                              <p:par>
                                <p:cTn id="147" presetID="10" presetClass="entr" presetSubtype="0" fill="hold" nodeType="withEffect">
                                  <p:stCondLst>
                                    <p:cond delay="0"/>
                                  </p:stCondLst>
                                  <p:childTnLst>
                                    <p:set>
                                      <p:cBhvr>
                                        <p:cTn id="148" dur="1" fill="hold">
                                          <p:stCondLst>
                                            <p:cond delay="0"/>
                                          </p:stCondLst>
                                        </p:cTn>
                                        <p:tgtEl>
                                          <p:spTgt spid="38"/>
                                        </p:tgtEl>
                                        <p:attrNameLst>
                                          <p:attrName>style.visibility</p:attrName>
                                        </p:attrNameLst>
                                      </p:cBhvr>
                                      <p:to>
                                        <p:strVal val="visible"/>
                                      </p:to>
                                    </p:set>
                                    <p:animEffect transition="in" filter="fade">
                                      <p:cBhvr>
                                        <p:cTn id="149" dur="500"/>
                                        <p:tgtEl>
                                          <p:spTgt spid="38"/>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118"/>
                                        </p:tgtEl>
                                        <p:attrNameLst>
                                          <p:attrName>style.visibility</p:attrName>
                                        </p:attrNameLst>
                                      </p:cBhvr>
                                      <p:to>
                                        <p:strVal val="visible"/>
                                      </p:to>
                                    </p:set>
                                    <p:animEffect transition="in" filter="fade">
                                      <p:cBhvr>
                                        <p:cTn id="154" dur="500"/>
                                        <p:tgtEl>
                                          <p:spTgt spid="118"/>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34"/>
                                        </p:tgtEl>
                                        <p:attrNameLst>
                                          <p:attrName>style.visibility</p:attrName>
                                        </p:attrNameLst>
                                      </p:cBhvr>
                                      <p:to>
                                        <p:strVal val="visible"/>
                                      </p:to>
                                    </p:set>
                                    <p:animEffect transition="in" filter="fade">
                                      <p:cBhvr>
                                        <p:cTn id="157" dur="500"/>
                                        <p:tgtEl>
                                          <p:spTgt spid="134"/>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35"/>
                                        </p:tgtEl>
                                        <p:attrNameLst>
                                          <p:attrName>style.visibility</p:attrName>
                                        </p:attrNameLst>
                                      </p:cBhvr>
                                      <p:to>
                                        <p:strVal val="visible"/>
                                      </p:to>
                                    </p:set>
                                    <p:animEffect transition="in" filter="fade">
                                      <p:cBhvr>
                                        <p:cTn id="160" dur="500"/>
                                        <p:tgtEl>
                                          <p:spTgt spid="135"/>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36"/>
                                        </p:tgtEl>
                                        <p:attrNameLst>
                                          <p:attrName>style.visibility</p:attrName>
                                        </p:attrNameLst>
                                      </p:cBhvr>
                                      <p:to>
                                        <p:strVal val="visible"/>
                                      </p:to>
                                    </p:set>
                                    <p:animEffect transition="in" filter="fade">
                                      <p:cBhvr>
                                        <p:cTn id="163" dur="500"/>
                                        <p:tgtEl>
                                          <p:spTgt spid="136"/>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37"/>
                                        </p:tgtEl>
                                        <p:attrNameLst>
                                          <p:attrName>style.visibility</p:attrName>
                                        </p:attrNameLst>
                                      </p:cBhvr>
                                      <p:to>
                                        <p:strVal val="visible"/>
                                      </p:to>
                                    </p:set>
                                    <p:animEffect transition="in" filter="fade">
                                      <p:cBhvr>
                                        <p:cTn id="166" dur="500"/>
                                        <p:tgtEl>
                                          <p:spTgt spid="137"/>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8"/>
                                        </p:tgtEl>
                                        <p:attrNameLst>
                                          <p:attrName>style.visibility</p:attrName>
                                        </p:attrNameLst>
                                      </p:cBhvr>
                                      <p:to>
                                        <p:strVal val="visible"/>
                                      </p:to>
                                    </p:set>
                                    <p:animEffect transition="in" filter="fade">
                                      <p:cBhvr>
                                        <p:cTn id="169" dur="500"/>
                                        <p:tgtEl>
                                          <p:spTgt spid="138"/>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9"/>
                                        </p:tgtEl>
                                        <p:attrNameLst>
                                          <p:attrName>style.visibility</p:attrName>
                                        </p:attrNameLst>
                                      </p:cBhvr>
                                      <p:to>
                                        <p:strVal val="visible"/>
                                      </p:to>
                                    </p:set>
                                    <p:animEffect transition="in" filter="fade">
                                      <p:cBhvr>
                                        <p:cTn id="172" dur="500"/>
                                        <p:tgtEl>
                                          <p:spTgt spid="139"/>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68"/>
                                        </p:tgtEl>
                                        <p:attrNameLst>
                                          <p:attrName>style.visibility</p:attrName>
                                        </p:attrNameLst>
                                      </p:cBhvr>
                                      <p:to>
                                        <p:strVal val="visible"/>
                                      </p:to>
                                    </p:set>
                                    <p:animEffect transition="in" filter="fade">
                                      <p:cBhvr>
                                        <p:cTn id="175" dur="500"/>
                                        <p:tgtEl>
                                          <p:spTgt spid="168"/>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69"/>
                                        </p:tgtEl>
                                        <p:attrNameLst>
                                          <p:attrName>style.visibility</p:attrName>
                                        </p:attrNameLst>
                                      </p:cBhvr>
                                      <p:to>
                                        <p:strVal val="visible"/>
                                      </p:to>
                                    </p:set>
                                    <p:animEffect transition="in" filter="fade">
                                      <p:cBhvr>
                                        <p:cTn id="178" dur="500"/>
                                        <p:tgtEl>
                                          <p:spTgt spid="169"/>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73"/>
                                        </p:tgtEl>
                                        <p:attrNameLst>
                                          <p:attrName>style.visibility</p:attrName>
                                        </p:attrNameLst>
                                      </p:cBhvr>
                                      <p:to>
                                        <p:strVal val="visible"/>
                                      </p:to>
                                    </p:set>
                                    <p:animEffect transition="in" filter="fade">
                                      <p:cBhvr>
                                        <p:cTn id="181" dur="500"/>
                                        <p:tgtEl>
                                          <p:spTgt spid="173"/>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78"/>
                                        </p:tgtEl>
                                        <p:attrNameLst>
                                          <p:attrName>style.visibility</p:attrName>
                                        </p:attrNameLst>
                                      </p:cBhvr>
                                      <p:to>
                                        <p:strVal val="visible"/>
                                      </p:to>
                                    </p:set>
                                    <p:animEffect transition="in" filter="fade">
                                      <p:cBhvr>
                                        <p:cTn id="184" dur="500"/>
                                        <p:tgtEl>
                                          <p:spTgt spid="178"/>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grpId="0" nodeType="clickEffect">
                                  <p:stCondLst>
                                    <p:cond delay="0"/>
                                  </p:stCondLst>
                                  <p:childTnLst>
                                    <p:set>
                                      <p:cBhvr>
                                        <p:cTn id="188" dur="1" fill="hold">
                                          <p:stCondLst>
                                            <p:cond delay="0"/>
                                          </p:stCondLst>
                                        </p:cTn>
                                        <p:tgtEl>
                                          <p:spTgt spid="140"/>
                                        </p:tgtEl>
                                        <p:attrNameLst>
                                          <p:attrName>style.visibility</p:attrName>
                                        </p:attrNameLst>
                                      </p:cBhvr>
                                      <p:to>
                                        <p:strVal val="visible"/>
                                      </p:to>
                                    </p:set>
                                    <p:animEffect transition="in" filter="fade">
                                      <p:cBhvr>
                                        <p:cTn id="189" dur="500"/>
                                        <p:tgtEl>
                                          <p:spTgt spid="140"/>
                                        </p:tgtEl>
                                      </p:cBhvr>
                                    </p:animEffect>
                                  </p:childTnLst>
                                </p:cTn>
                              </p:par>
                              <p:par>
                                <p:cTn id="190" presetID="10" presetClass="entr" presetSubtype="0" fill="hold" nodeType="withEffect">
                                  <p:stCondLst>
                                    <p:cond delay="0"/>
                                  </p:stCondLst>
                                  <p:childTnLst>
                                    <p:set>
                                      <p:cBhvr>
                                        <p:cTn id="191" dur="1" fill="hold">
                                          <p:stCondLst>
                                            <p:cond delay="0"/>
                                          </p:stCondLst>
                                        </p:cTn>
                                        <p:tgtEl>
                                          <p:spTgt spid="141"/>
                                        </p:tgtEl>
                                        <p:attrNameLst>
                                          <p:attrName>style.visibility</p:attrName>
                                        </p:attrNameLst>
                                      </p:cBhvr>
                                      <p:to>
                                        <p:strVal val="visible"/>
                                      </p:to>
                                    </p:set>
                                    <p:animEffect transition="in" filter="fade">
                                      <p:cBhvr>
                                        <p:cTn id="192" dur="500"/>
                                        <p:tgtEl>
                                          <p:spTgt spid="141"/>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57"/>
                                        </p:tgtEl>
                                        <p:attrNameLst>
                                          <p:attrName>style.visibility</p:attrName>
                                        </p:attrNameLst>
                                      </p:cBhvr>
                                      <p:to>
                                        <p:strVal val="visible"/>
                                      </p:to>
                                    </p:set>
                                    <p:animEffect transition="in" filter="fade">
                                      <p:cBhvr>
                                        <p:cTn id="195" dur="500"/>
                                        <p:tgtEl>
                                          <p:spTgt spid="157"/>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158"/>
                                        </p:tgtEl>
                                        <p:attrNameLst>
                                          <p:attrName>style.visibility</p:attrName>
                                        </p:attrNameLst>
                                      </p:cBhvr>
                                      <p:to>
                                        <p:strVal val="visible"/>
                                      </p:to>
                                    </p:set>
                                    <p:animEffect transition="in" filter="fade">
                                      <p:cBhvr>
                                        <p:cTn id="198" dur="500"/>
                                        <p:tgtEl>
                                          <p:spTgt spid="158"/>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159"/>
                                        </p:tgtEl>
                                        <p:attrNameLst>
                                          <p:attrName>style.visibility</p:attrName>
                                        </p:attrNameLst>
                                      </p:cBhvr>
                                      <p:to>
                                        <p:strVal val="visible"/>
                                      </p:to>
                                    </p:set>
                                    <p:animEffect transition="in" filter="fade">
                                      <p:cBhvr>
                                        <p:cTn id="201" dur="500"/>
                                        <p:tgtEl>
                                          <p:spTgt spid="159"/>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160"/>
                                        </p:tgtEl>
                                        <p:attrNameLst>
                                          <p:attrName>style.visibility</p:attrName>
                                        </p:attrNameLst>
                                      </p:cBhvr>
                                      <p:to>
                                        <p:strVal val="visible"/>
                                      </p:to>
                                    </p:set>
                                    <p:animEffect transition="in" filter="fade">
                                      <p:cBhvr>
                                        <p:cTn id="204" dur="500"/>
                                        <p:tgtEl>
                                          <p:spTgt spid="160"/>
                                        </p:tgtEl>
                                      </p:cBhvr>
                                    </p:animEffect>
                                  </p:childTnLst>
                                </p:cTn>
                              </p:par>
                              <p:par>
                                <p:cTn id="205" presetID="10" presetClass="entr" presetSubtype="0" fill="hold" nodeType="withEffect">
                                  <p:stCondLst>
                                    <p:cond delay="0"/>
                                  </p:stCondLst>
                                  <p:childTnLst>
                                    <p:set>
                                      <p:cBhvr>
                                        <p:cTn id="206" dur="1" fill="hold">
                                          <p:stCondLst>
                                            <p:cond delay="0"/>
                                          </p:stCondLst>
                                        </p:cTn>
                                        <p:tgtEl>
                                          <p:spTgt spid="161"/>
                                        </p:tgtEl>
                                        <p:attrNameLst>
                                          <p:attrName>style.visibility</p:attrName>
                                        </p:attrNameLst>
                                      </p:cBhvr>
                                      <p:to>
                                        <p:strVal val="visible"/>
                                      </p:to>
                                    </p:set>
                                    <p:animEffect transition="in" filter="fade">
                                      <p:cBhvr>
                                        <p:cTn id="207" dur="500"/>
                                        <p:tgtEl>
                                          <p:spTgt spid="161"/>
                                        </p:tgtEl>
                                      </p:cBhvr>
                                    </p:animEffect>
                                  </p:childTnLst>
                                </p:cTn>
                              </p:par>
                              <p:par>
                                <p:cTn id="208" presetID="10" presetClass="entr" presetSubtype="0" fill="hold" nodeType="withEffect">
                                  <p:stCondLst>
                                    <p:cond delay="0"/>
                                  </p:stCondLst>
                                  <p:childTnLst>
                                    <p:set>
                                      <p:cBhvr>
                                        <p:cTn id="209" dur="1" fill="hold">
                                          <p:stCondLst>
                                            <p:cond delay="0"/>
                                          </p:stCondLst>
                                        </p:cTn>
                                        <p:tgtEl>
                                          <p:spTgt spid="162"/>
                                        </p:tgtEl>
                                        <p:attrNameLst>
                                          <p:attrName>style.visibility</p:attrName>
                                        </p:attrNameLst>
                                      </p:cBhvr>
                                      <p:to>
                                        <p:strVal val="visible"/>
                                      </p:to>
                                    </p:set>
                                    <p:animEffect transition="in" filter="fade">
                                      <p:cBhvr>
                                        <p:cTn id="210" dur="500"/>
                                        <p:tgtEl>
                                          <p:spTgt spid="162"/>
                                        </p:tgtEl>
                                      </p:cBhvr>
                                    </p:animEffect>
                                  </p:childTnLst>
                                </p:cTn>
                              </p:par>
                              <p:par>
                                <p:cTn id="211" presetID="10" presetClass="entr" presetSubtype="0" fill="hold" nodeType="withEffect">
                                  <p:stCondLst>
                                    <p:cond delay="0"/>
                                  </p:stCondLst>
                                  <p:childTnLst>
                                    <p:set>
                                      <p:cBhvr>
                                        <p:cTn id="212" dur="1" fill="hold">
                                          <p:stCondLst>
                                            <p:cond delay="0"/>
                                          </p:stCondLst>
                                        </p:cTn>
                                        <p:tgtEl>
                                          <p:spTgt spid="163"/>
                                        </p:tgtEl>
                                        <p:attrNameLst>
                                          <p:attrName>style.visibility</p:attrName>
                                        </p:attrNameLst>
                                      </p:cBhvr>
                                      <p:to>
                                        <p:strVal val="visible"/>
                                      </p:to>
                                    </p:set>
                                    <p:animEffect transition="in" filter="fade">
                                      <p:cBhvr>
                                        <p:cTn id="213" dur="500"/>
                                        <p:tgtEl>
                                          <p:spTgt spid="163"/>
                                        </p:tgtEl>
                                      </p:cBhvr>
                                    </p:animEffect>
                                  </p:childTnLst>
                                </p:cTn>
                              </p:par>
                              <p:par>
                                <p:cTn id="214" presetID="10" presetClass="entr" presetSubtype="0" fill="hold" nodeType="withEffect">
                                  <p:stCondLst>
                                    <p:cond delay="0"/>
                                  </p:stCondLst>
                                  <p:childTnLst>
                                    <p:set>
                                      <p:cBhvr>
                                        <p:cTn id="215" dur="1" fill="hold">
                                          <p:stCondLst>
                                            <p:cond delay="0"/>
                                          </p:stCondLst>
                                        </p:cTn>
                                        <p:tgtEl>
                                          <p:spTgt spid="164"/>
                                        </p:tgtEl>
                                        <p:attrNameLst>
                                          <p:attrName>style.visibility</p:attrName>
                                        </p:attrNameLst>
                                      </p:cBhvr>
                                      <p:to>
                                        <p:strVal val="visible"/>
                                      </p:to>
                                    </p:set>
                                    <p:animEffect transition="in" filter="fade">
                                      <p:cBhvr>
                                        <p:cTn id="216" dur="500"/>
                                        <p:tgtEl>
                                          <p:spTgt spid="164"/>
                                        </p:tgtEl>
                                      </p:cBhvr>
                                    </p:animEffect>
                                  </p:childTnLst>
                                </p:cTn>
                              </p:par>
                              <p:par>
                                <p:cTn id="217" presetID="10" presetClass="entr" presetSubtype="0" fill="hold" nodeType="withEffect">
                                  <p:stCondLst>
                                    <p:cond delay="0"/>
                                  </p:stCondLst>
                                  <p:childTnLst>
                                    <p:set>
                                      <p:cBhvr>
                                        <p:cTn id="218" dur="1" fill="hold">
                                          <p:stCondLst>
                                            <p:cond delay="0"/>
                                          </p:stCondLst>
                                        </p:cTn>
                                        <p:tgtEl>
                                          <p:spTgt spid="165"/>
                                        </p:tgtEl>
                                        <p:attrNameLst>
                                          <p:attrName>style.visibility</p:attrName>
                                        </p:attrNameLst>
                                      </p:cBhvr>
                                      <p:to>
                                        <p:strVal val="visible"/>
                                      </p:to>
                                    </p:set>
                                    <p:animEffect transition="in" filter="fade">
                                      <p:cBhvr>
                                        <p:cTn id="219" dur="500"/>
                                        <p:tgtEl>
                                          <p:spTgt spid="165"/>
                                        </p:tgtEl>
                                      </p:cBhvr>
                                    </p:animEffect>
                                  </p:childTnLst>
                                </p:cTn>
                              </p:par>
                              <p:par>
                                <p:cTn id="220" presetID="10" presetClass="entr" presetSubtype="0" fill="hold" nodeType="withEffect">
                                  <p:stCondLst>
                                    <p:cond delay="0"/>
                                  </p:stCondLst>
                                  <p:childTnLst>
                                    <p:set>
                                      <p:cBhvr>
                                        <p:cTn id="221" dur="1" fill="hold">
                                          <p:stCondLst>
                                            <p:cond delay="0"/>
                                          </p:stCondLst>
                                        </p:cTn>
                                        <p:tgtEl>
                                          <p:spTgt spid="166"/>
                                        </p:tgtEl>
                                        <p:attrNameLst>
                                          <p:attrName>style.visibility</p:attrName>
                                        </p:attrNameLst>
                                      </p:cBhvr>
                                      <p:to>
                                        <p:strVal val="visible"/>
                                      </p:to>
                                    </p:set>
                                    <p:animEffect transition="in" filter="fade">
                                      <p:cBhvr>
                                        <p:cTn id="222" dur="500"/>
                                        <p:tgtEl>
                                          <p:spTgt spid="166"/>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167"/>
                                        </p:tgtEl>
                                        <p:attrNameLst>
                                          <p:attrName>style.visibility</p:attrName>
                                        </p:attrNameLst>
                                      </p:cBhvr>
                                      <p:to>
                                        <p:strVal val="visible"/>
                                      </p:to>
                                    </p:set>
                                    <p:animEffect transition="in" filter="fade">
                                      <p:cBhvr>
                                        <p:cTn id="225" dur="500"/>
                                        <p:tgtEl>
                                          <p:spTgt spid="167"/>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70"/>
                                        </p:tgtEl>
                                        <p:attrNameLst>
                                          <p:attrName>style.visibility</p:attrName>
                                        </p:attrNameLst>
                                      </p:cBhvr>
                                      <p:to>
                                        <p:strVal val="visible"/>
                                      </p:to>
                                    </p:set>
                                    <p:animEffect transition="in" filter="fade">
                                      <p:cBhvr>
                                        <p:cTn id="228" dur="500"/>
                                        <p:tgtEl>
                                          <p:spTgt spid="170"/>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171"/>
                                        </p:tgtEl>
                                        <p:attrNameLst>
                                          <p:attrName>style.visibility</p:attrName>
                                        </p:attrNameLst>
                                      </p:cBhvr>
                                      <p:to>
                                        <p:strVal val="visible"/>
                                      </p:to>
                                    </p:set>
                                    <p:animEffect transition="in" filter="fade">
                                      <p:cBhvr>
                                        <p:cTn id="231" dur="500"/>
                                        <p:tgtEl>
                                          <p:spTgt spid="171"/>
                                        </p:tgtEl>
                                      </p:cBhvr>
                                    </p:animEffect>
                                  </p:childTnLst>
                                </p:cTn>
                              </p:par>
                              <p:par>
                                <p:cTn id="232" presetID="10" presetClass="entr" presetSubtype="0" fill="hold" grpId="0" nodeType="withEffect">
                                  <p:stCondLst>
                                    <p:cond delay="0"/>
                                  </p:stCondLst>
                                  <p:childTnLst>
                                    <p:set>
                                      <p:cBhvr>
                                        <p:cTn id="233" dur="1" fill="hold">
                                          <p:stCondLst>
                                            <p:cond delay="0"/>
                                          </p:stCondLst>
                                        </p:cTn>
                                        <p:tgtEl>
                                          <p:spTgt spid="172"/>
                                        </p:tgtEl>
                                        <p:attrNameLst>
                                          <p:attrName>style.visibility</p:attrName>
                                        </p:attrNameLst>
                                      </p:cBhvr>
                                      <p:to>
                                        <p:strVal val="visible"/>
                                      </p:to>
                                    </p:set>
                                    <p:animEffect transition="in" filter="fade">
                                      <p:cBhvr>
                                        <p:cTn id="234" dur="500"/>
                                        <p:tgtEl>
                                          <p:spTgt spid="172"/>
                                        </p:tgtEl>
                                      </p:cBhvr>
                                    </p:animEffect>
                                  </p:childTnLst>
                                </p:cTn>
                              </p:par>
                              <p:par>
                                <p:cTn id="235" presetID="10" presetClass="entr" presetSubtype="0" fill="hold" grpId="0" nodeType="withEffect">
                                  <p:stCondLst>
                                    <p:cond delay="0"/>
                                  </p:stCondLst>
                                  <p:childTnLst>
                                    <p:set>
                                      <p:cBhvr>
                                        <p:cTn id="236" dur="1" fill="hold">
                                          <p:stCondLst>
                                            <p:cond delay="0"/>
                                          </p:stCondLst>
                                        </p:cTn>
                                        <p:tgtEl>
                                          <p:spTgt spid="174"/>
                                        </p:tgtEl>
                                        <p:attrNameLst>
                                          <p:attrName>style.visibility</p:attrName>
                                        </p:attrNameLst>
                                      </p:cBhvr>
                                      <p:to>
                                        <p:strVal val="visible"/>
                                      </p:to>
                                    </p:set>
                                    <p:animEffect transition="in" filter="fade">
                                      <p:cBhvr>
                                        <p:cTn id="237" dur="500"/>
                                        <p:tgtEl>
                                          <p:spTgt spid="174"/>
                                        </p:tgtEl>
                                      </p:cBhvr>
                                    </p:animEffect>
                                  </p:childTnLst>
                                </p:cTn>
                              </p:par>
                              <p:par>
                                <p:cTn id="238" presetID="10" presetClass="entr" presetSubtype="0" fill="hold" nodeType="withEffect">
                                  <p:stCondLst>
                                    <p:cond delay="0"/>
                                  </p:stCondLst>
                                  <p:childTnLst>
                                    <p:set>
                                      <p:cBhvr>
                                        <p:cTn id="239" dur="1" fill="hold">
                                          <p:stCondLst>
                                            <p:cond delay="0"/>
                                          </p:stCondLst>
                                        </p:cTn>
                                        <p:tgtEl>
                                          <p:spTgt spid="175"/>
                                        </p:tgtEl>
                                        <p:attrNameLst>
                                          <p:attrName>style.visibility</p:attrName>
                                        </p:attrNameLst>
                                      </p:cBhvr>
                                      <p:to>
                                        <p:strVal val="visible"/>
                                      </p:to>
                                    </p:set>
                                    <p:animEffect transition="in" filter="fade">
                                      <p:cBhvr>
                                        <p:cTn id="240" dur="500"/>
                                        <p:tgtEl>
                                          <p:spTgt spid="175"/>
                                        </p:tgtEl>
                                      </p:cBhvr>
                                    </p:animEffect>
                                  </p:childTnLst>
                                </p:cTn>
                              </p:par>
                              <p:par>
                                <p:cTn id="241" presetID="10" presetClass="entr" presetSubtype="0" fill="hold" grpId="0" nodeType="withEffect">
                                  <p:stCondLst>
                                    <p:cond delay="0"/>
                                  </p:stCondLst>
                                  <p:childTnLst>
                                    <p:set>
                                      <p:cBhvr>
                                        <p:cTn id="242" dur="1" fill="hold">
                                          <p:stCondLst>
                                            <p:cond delay="0"/>
                                          </p:stCondLst>
                                        </p:cTn>
                                        <p:tgtEl>
                                          <p:spTgt spid="176"/>
                                        </p:tgtEl>
                                        <p:attrNameLst>
                                          <p:attrName>style.visibility</p:attrName>
                                        </p:attrNameLst>
                                      </p:cBhvr>
                                      <p:to>
                                        <p:strVal val="visible"/>
                                      </p:to>
                                    </p:set>
                                    <p:animEffect transition="in" filter="fade">
                                      <p:cBhvr>
                                        <p:cTn id="243" dur="500"/>
                                        <p:tgtEl>
                                          <p:spTgt spid="176"/>
                                        </p:tgtEl>
                                      </p:cBhvr>
                                    </p:animEffect>
                                  </p:childTnLst>
                                </p:cTn>
                              </p:par>
                              <p:par>
                                <p:cTn id="244" presetID="10" presetClass="entr" presetSubtype="0" fill="hold" nodeType="withEffect">
                                  <p:stCondLst>
                                    <p:cond delay="0"/>
                                  </p:stCondLst>
                                  <p:childTnLst>
                                    <p:set>
                                      <p:cBhvr>
                                        <p:cTn id="245" dur="1" fill="hold">
                                          <p:stCondLst>
                                            <p:cond delay="0"/>
                                          </p:stCondLst>
                                        </p:cTn>
                                        <p:tgtEl>
                                          <p:spTgt spid="177"/>
                                        </p:tgtEl>
                                        <p:attrNameLst>
                                          <p:attrName>style.visibility</p:attrName>
                                        </p:attrNameLst>
                                      </p:cBhvr>
                                      <p:to>
                                        <p:strVal val="visible"/>
                                      </p:to>
                                    </p:set>
                                    <p:animEffect transition="in" filter="fade">
                                      <p:cBhvr>
                                        <p:cTn id="246" dur="500"/>
                                        <p:tgtEl>
                                          <p:spTgt spid="177"/>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179"/>
                                        </p:tgtEl>
                                        <p:attrNameLst>
                                          <p:attrName>style.visibility</p:attrName>
                                        </p:attrNameLst>
                                      </p:cBhvr>
                                      <p:to>
                                        <p:strVal val="visible"/>
                                      </p:to>
                                    </p:set>
                                    <p:animEffect transition="in" filter="fade">
                                      <p:cBhvr>
                                        <p:cTn id="249" dur="500"/>
                                        <p:tgtEl>
                                          <p:spTgt spid="179"/>
                                        </p:tgtEl>
                                      </p:cBhvr>
                                    </p:animEffect>
                                  </p:childTnLst>
                                </p:cTn>
                              </p:par>
                              <p:par>
                                <p:cTn id="250" presetID="10" presetClass="entr" presetSubtype="0" fill="hold" nodeType="withEffect">
                                  <p:stCondLst>
                                    <p:cond delay="0"/>
                                  </p:stCondLst>
                                  <p:childTnLst>
                                    <p:set>
                                      <p:cBhvr>
                                        <p:cTn id="251" dur="1" fill="hold">
                                          <p:stCondLst>
                                            <p:cond delay="0"/>
                                          </p:stCondLst>
                                        </p:cTn>
                                        <p:tgtEl>
                                          <p:spTgt spid="8"/>
                                        </p:tgtEl>
                                        <p:attrNameLst>
                                          <p:attrName>style.visibility</p:attrName>
                                        </p:attrNameLst>
                                      </p:cBhvr>
                                      <p:to>
                                        <p:strVal val="visible"/>
                                      </p:to>
                                    </p:set>
                                    <p:animEffect transition="in" filter="fade">
                                      <p:cBhvr>
                                        <p:cTn id="2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3" grpId="0" animBg="1"/>
      <p:bldP spid="24" grpId="0" animBg="1"/>
      <p:bldP spid="26" grpId="0" animBg="1"/>
      <p:bldP spid="28" grpId="0" animBg="1"/>
      <p:bldP spid="30" grpId="0" animBg="1"/>
      <p:bldP spid="33" grpId="0" animBg="1"/>
      <p:bldP spid="34" grpId="0" animBg="1"/>
      <p:bldP spid="35" grpId="0" animBg="1"/>
      <p:bldP spid="40" grpId="0" animBg="1"/>
      <p:bldP spid="42" grpId="0"/>
      <p:bldP spid="43" grpId="0"/>
      <p:bldP spid="44" grpId="0"/>
      <p:bldP spid="47" grpId="0"/>
      <p:bldP spid="49" grpId="0"/>
      <p:bldP spid="50" grpId="0"/>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2" grpId="0" animBg="1"/>
      <p:bldP spid="3" grpId="0"/>
      <p:bldP spid="134" grpId="0" animBg="1"/>
      <p:bldP spid="135" grpId="0" animBg="1"/>
      <p:bldP spid="136" grpId="0" animBg="1"/>
      <p:bldP spid="137" grpId="0" animBg="1"/>
      <p:bldP spid="138" grpId="0" animBg="1"/>
      <p:bldP spid="139" grpId="0" animBg="1"/>
      <p:bldP spid="140" grpId="0" animBg="1"/>
      <p:bldP spid="157" grpId="0" animBg="1"/>
      <p:bldP spid="158" grpId="0" animBg="1"/>
      <p:bldP spid="159" grpId="0" animBg="1"/>
      <p:bldP spid="160" grpId="0" animBg="1"/>
      <p:bldP spid="167" grpId="0" animBg="1"/>
      <p:bldP spid="168" grpId="0"/>
      <p:bldP spid="169" grpId="0"/>
      <p:bldP spid="170" grpId="0" animBg="1"/>
      <p:bldP spid="171" grpId="0"/>
      <p:bldP spid="172" grpId="0" animBg="1"/>
      <p:bldP spid="173" grpId="0" animBg="1"/>
      <p:bldP spid="174" grpId="0" animBg="1"/>
      <p:bldP spid="176" grpId="0" animBg="1"/>
      <p:bldP spid="178" grpId="0" animBg="1"/>
      <p:bldP spid="17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84E066-DE81-309E-6F82-71E766A2CC53}"/>
              </a:ext>
            </a:extLst>
          </p:cNvPr>
          <p:cNvSpPr>
            <a:spLocks noGrp="1"/>
          </p:cNvSpPr>
          <p:nvPr>
            <p:ph type="title"/>
          </p:nvPr>
        </p:nvSpPr>
        <p:spPr/>
        <p:txBody>
          <a:bodyPr/>
          <a:lstStyle/>
          <a:p>
            <a:r>
              <a:rPr lang="ja-JP" altLang="en-US">
                <a:ea typeface="ＭＳ Ｐゴシック"/>
              </a:rPr>
              <a:t>リサイクルの将来像</a:t>
            </a:r>
            <a:endParaRPr kumimoji="1" lang="ja-JP" altLang="en-US"/>
          </a:p>
        </p:txBody>
      </p:sp>
      <p:sp>
        <p:nvSpPr>
          <p:cNvPr id="3" name="コンテンツ プレースホルダー 2">
            <a:extLst>
              <a:ext uri="{FF2B5EF4-FFF2-40B4-BE49-F238E27FC236}">
                <a16:creationId xmlns:a16="http://schemas.microsoft.com/office/drawing/2014/main" id="{48BE848C-FAC6-29C9-1835-30258A5F048F}"/>
              </a:ext>
            </a:extLst>
          </p:cNvPr>
          <p:cNvSpPr>
            <a:spLocks noGrp="1"/>
          </p:cNvSpPr>
          <p:nvPr>
            <p:ph idx="1"/>
          </p:nvPr>
        </p:nvSpPr>
        <p:spPr/>
        <p:txBody>
          <a:bodyPr vert="horz" lIns="91440" tIns="45720" rIns="91440" bIns="45720" rtlCol="0" anchor="t">
            <a:normAutofit/>
          </a:bodyPr>
          <a:lstStyle/>
          <a:p>
            <a:pPr marL="0" indent="0">
              <a:buNone/>
            </a:pPr>
            <a:r>
              <a:rPr lang="ja-JP" altLang="en-US">
                <a:ea typeface="ＭＳ Ｐゴシック"/>
              </a:rPr>
              <a:t>　</a:t>
            </a:r>
          </a:p>
        </p:txBody>
      </p:sp>
      <p:pic>
        <p:nvPicPr>
          <p:cNvPr id="5" name="図 4" descr="ダイアグラム&#10;&#10;AI 生成コンテンツは間違っている可能性があります。">
            <a:extLst>
              <a:ext uri="{FF2B5EF4-FFF2-40B4-BE49-F238E27FC236}">
                <a16:creationId xmlns:a16="http://schemas.microsoft.com/office/drawing/2014/main" id="{E10A5743-2120-D37A-2748-0A6758786E80}"/>
              </a:ext>
            </a:extLst>
          </p:cNvPr>
          <p:cNvPicPr>
            <a:picLocks noChangeAspect="1"/>
          </p:cNvPicPr>
          <p:nvPr/>
        </p:nvPicPr>
        <p:blipFill>
          <a:blip r:embed="rId3"/>
          <a:srcRect r="392" b="1193"/>
          <a:stretch>
            <a:fillRect/>
          </a:stretch>
        </p:blipFill>
        <p:spPr>
          <a:xfrm>
            <a:off x="665655" y="1485303"/>
            <a:ext cx="8890004" cy="4663171"/>
          </a:xfrm>
          <a:prstGeom prst="rect">
            <a:avLst/>
          </a:prstGeom>
        </p:spPr>
      </p:pic>
      <p:sp>
        <p:nvSpPr>
          <p:cNvPr id="8" name="テキスト ボックス 7">
            <a:extLst>
              <a:ext uri="{FF2B5EF4-FFF2-40B4-BE49-F238E27FC236}">
                <a16:creationId xmlns:a16="http://schemas.microsoft.com/office/drawing/2014/main" id="{EC2C3E65-3F79-C9F5-D16D-AEA1635B6E72}"/>
              </a:ext>
            </a:extLst>
          </p:cNvPr>
          <p:cNvSpPr txBox="1"/>
          <p:nvPr/>
        </p:nvSpPr>
        <p:spPr>
          <a:xfrm>
            <a:off x="5871372" y="6301664"/>
            <a:ext cx="4135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a:t>https://www.jpea.gr.jp/news/16564/</a:t>
            </a:r>
          </a:p>
        </p:txBody>
      </p:sp>
      <p:sp>
        <p:nvSpPr>
          <p:cNvPr id="6" name="テキスト ボックス 5">
            <a:extLst>
              <a:ext uri="{FF2B5EF4-FFF2-40B4-BE49-F238E27FC236}">
                <a16:creationId xmlns:a16="http://schemas.microsoft.com/office/drawing/2014/main" id="{A547BD2F-D4BA-C462-A04D-3C08846082B1}"/>
              </a:ext>
            </a:extLst>
          </p:cNvPr>
          <p:cNvSpPr txBox="1"/>
          <p:nvPr/>
        </p:nvSpPr>
        <p:spPr>
          <a:xfrm>
            <a:off x="9810545" y="6405563"/>
            <a:ext cx="2094271" cy="369332"/>
          </a:xfrm>
          <a:prstGeom prst="rect">
            <a:avLst/>
          </a:prstGeom>
          <a:noFill/>
        </p:spPr>
        <p:txBody>
          <a:bodyPr wrap="square" lIns="91440" tIns="45720" rIns="91440" bIns="45720" rtlCol="0" anchor="t">
            <a:spAutoFit/>
          </a:bodyPr>
          <a:lstStyle/>
          <a:p>
            <a:r>
              <a:rPr lang="en-US" altLang="ja-JP">
                <a:ea typeface="ＭＳ Ｐゴシック"/>
              </a:rPr>
              <a:t>8223082 </a:t>
            </a:r>
            <a:r>
              <a:rPr lang="en-US" altLang="ja-JP" err="1">
                <a:ea typeface="ＭＳ Ｐゴシック"/>
              </a:rPr>
              <a:t>林峻也</a:t>
            </a:r>
            <a:endParaRPr lang="ja-JP" altLang="en-US" err="1">
              <a:ea typeface="ＭＳ Ｐゴシック"/>
            </a:endParaRPr>
          </a:p>
        </p:txBody>
      </p:sp>
    </p:spTree>
    <p:extLst>
      <p:ext uri="{BB962C8B-B14F-4D97-AF65-F5344CB8AC3E}">
        <p14:creationId xmlns:p14="http://schemas.microsoft.com/office/powerpoint/2010/main" val="2807203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F220908-F21E-26C7-91AE-E1FF36B8E7C8}"/>
              </a:ext>
            </a:extLst>
          </p:cNvPr>
          <p:cNvSpPr txBox="1"/>
          <p:nvPr/>
        </p:nvSpPr>
        <p:spPr>
          <a:xfrm>
            <a:off x="402631" y="1074509"/>
            <a:ext cx="9786514" cy="4708981"/>
          </a:xfrm>
          <a:prstGeom prst="rect">
            <a:avLst/>
          </a:prstGeom>
          <a:noFill/>
        </p:spPr>
        <p:txBody>
          <a:bodyPr wrap="square">
            <a:spAutoFit/>
          </a:bodyPr>
          <a:lstStyle/>
          <a:p>
            <a:pPr>
              <a:buNone/>
            </a:pPr>
            <a:r>
              <a:rPr lang="ja-JP" altLang="en-US" sz="4800">
                <a:latin typeface="Gadugi" panose="020B0502040204020203" pitchFamily="34" charset="0"/>
              </a:rPr>
              <a:t>再生可能エネルギーの中核を担う</a:t>
            </a:r>
            <a:endParaRPr lang="en-US" altLang="ja-JP" sz="4800">
              <a:latin typeface="Gadugi" panose="020B0502040204020203" pitchFamily="34" charset="0"/>
            </a:endParaRPr>
          </a:p>
          <a:p>
            <a:pPr>
              <a:buNone/>
            </a:pPr>
            <a:endParaRPr lang="en-US" altLang="ja-JP" sz="2800">
              <a:latin typeface="Gadugi" panose="020B0502040204020203" pitchFamily="34" charset="0"/>
            </a:endParaRPr>
          </a:p>
          <a:p>
            <a:pPr>
              <a:buNone/>
            </a:pPr>
            <a:endParaRPr lang="en-US" altLang="ja-JP" sz="2800">
              <a:latin typeface="Gadugi" panose="020B0502040204020203" pitchFamily="34" charset="0"/>
            </a:endParaRPr>
          </a:p>
          <a:p>
            <a:pPr>
              <a:buNone/>
            </a:pPr>
            <a:endParaRPr lang="en-US" altLang="ja-JP" sz="2800">
              <a:latin typeface="Gadugi" panose="020B0502040204020203" pitchFamily="34" charset="0"/>
            </a:endParaRPr>
          </a:p>
          <a:p>
            <a:pPr>
              <a:buNone/>
            </a:pPr>
            <a:endParaRPr lang="ja-JP" altLang="en-US" sz="2800">
              <a:latin typeface="Gadugi" panose="020B0502040204020203" pitchFamily="34" charset="0"/>
            </a:endParaRPr>
          </a:p>
          <a:p>
            <a:pPr>
              <a:buFont typeface="Arial" panose="020B0604020202020204" pitchFamily="34" charset="0"/>
              <a:buChar char="•"/>
            </a:pPr>
            <a:r>
              <a:rPr lang="ja-JP" altLang="en-US" sz="2800"/>
              <a:t>発電時の</a:t>
            </a:r>
            <a:r>
              <a:rPr lang="en-US" altLang="ja-JP" sz="2800"/>
              <a:t>CO₂</a:t>
            </a:r>
            <a:r>
              <a:rPr lang="ja-JP" altLang="en-US" sz="2800"/>
              <a:t>排出をほぼゼロに抑制</a:t>
            </a:r>
            <a:endParaRPr lang="en-US" altLang="ja-JP" sz="2800"/>
          </a:p>
          <a:p>
            <a:pPr>
              <a:buFont typeface="Arial" panose="020B0604020202020204" pitchFamily="34" charset="0"/>
              <a:buChar char="•"/>
            </a:pPr>
            <a:endParaRPr lang="ja-JP" altLang="en-US" sz="2800"/>
          </a:p>
          <a:p>
            <a:pPr>
              <a:buFont typeface="Arial" panose="020B0604020202020204" pitchFamily="34" charset="0"/>
              <a:buChar char="•"/>
            </a:pPr>
            <a:r>
              <a:rPr lang="ja-JP" altLang="en-US" sz="2800"/>
              <a:t>エネルギーの地産地消を実現</a:t>
            </a:r>
            <a:endParaRPr lang="en-US" altLang="ja-JP" sz="2800"/>
          </a:p>
          <a:p>
            <a:pPr>
              <a:buFont typeface="Arial" panose="020B0604020202020204" pitchFamily="34" charset="0"/>
              <a:buChar char="•"/>
            </a:pPr>
            <a:endParaRPr lang="ja-JP" altLang="en-US" sz="2800"/>
          </a:p>
          <a:p>
            <a:pPr>
              <a:buFont typeface="Arial" panose="020B0604020202020204" pitchFamily="34" charset="0"/>
              <a:buChar char="•"/>
            </a:pPr>
            <a:r>
              <a:rPr lang="ja-JP" altLang="en-US" sz="2800"/>
              <a:t>エネルギー安全保障の強化にも寄与</a:t>
            </a:r>
          </a:p>
        </p:txBody>
      </p:sp>
      <p:pic>
        <p:nvPicPr>
          <p:cNvPr id="5" name="図 4">
            <a:extLst>
              <a:ext uri="{FF2B5EF4-FFF2-40B4-BE49-F238E27FC236}">
                <a16:creationId xmlns:a16="http://schemas.microsoft.com/office/drawing/2014/main" id="{0973B681-5AEA-65D2-A77E-72AE15A80938}"/>
              </a:ext>
            </a:extLst>
          </p:cNvPr>
          <p:cNvPicPr>
            <a:picLocks noChangeAspect="1"/>
          </p:cNvPicPr>
          <p:nvPr/>
        </p:nvPicPr>
        <p:blipFill>
          <a:blip r:embed="rId3"/>
          <a:stretch>
            <a:fillRect/>
          </a:stretch>
        </p:blipFill>
        <p:spPr>
          <a:xfrm>
            <a:off x="6530812" y="2057400"/>
            <a:ext cx="5419888" cy="3196786"/>
          </a:xfrm>
          <a:prstGeom prst="rect">
            <a:avLst/>
          </a:prstGeom>
        </p:spPr>
      </p:pic>
      <p:sp>
        <p:nvSpPr>
          <p:cNvPr id="7" name="テキスト ボックス 6">
            <a:extLst>
              <a:ext uri="{FF2B5EF4-FFF2-40B4-BE49-F238E27FC236}">
                <a16:creationId xmlns:a16="http://schemas.microsoft.com/office/drawing/2014/main" id="{F472AD3E-9C65-8F39-CDE7-FAB6C6B336B2}"/>
              </a:ext>
            </a:extLst>
          </p:cNvPr>
          <p:cNvSpPr txBox="1"/>
          <p:nvPr/>
        </p:nvSpPr>
        <p:spPr>
          <a:xfrm>
            <a:off x="6743700" y="5767104"/>
            <a:ext cx="5207000" cy="646331"/>
          </a:xfrm>
          <a:prstGeom prst="rect">
            <a:avLst/>
          </a:prstGeom>
          <a:noFill/>
        </p:spPr>
        <p:txBody>
          <a:bodyPr wrap="square">
            <a:spAutoFit/>
          </a:bodyPr>
          <a:lstStyle/>
          <a:p>
            <a:r>
              <a:rPr lang="ja-JP" altLang="en-US"/>
              <a:t>https://natgeo.nikkeibp.co.jp/nng/photostock/global_warming/img/main_img4_on.jpg</a:t>
            </a:r>
          </a:p>
        </p:txBody>
      </p:sp>
      <p:sp>
        <p:nvSpPr>
          <p:cNvPr id="8" name="テキスト ボックス 7">
            <a:extLst>
              <a:ext uri="{FF2B5EF4-FFF2-40B4-BE49-F238E27FC236}">
                <a16:creationId xmlns:a16="http://schemas.microsoft.com/office/drawing/2014/main" id="{2E4D70D4-67BF-5D73-51C1-B1B762758577}"/>
              </a:ext>
            </a:extLst>
          </p:cNvPr>
          <p:cNvSpPr txBox="1"/>
          <p:nvPr/>
        </p:nvSpPr>
        <p:spPr>
          <a:xfrm>
            <a:off x="9804400" y="6397049"/>
            <a:ext cx="3162300" cy="369332"/>
          </a:xfrm>
          <a:prstGeom prst="rect">
            <a:avLst/>
          </a:prstGeom>
          <a:noFill/>
        </p:spPr>
        <p:txBody>
          <a:bodyPr wrap="square" rtlCol="0">
            <a:spAutoFit/>
          </a:bodyPr>
          <a:lstStyle/>
          <a:p>
            <a:r>
              <a:rPr kumimoji="1" lang="en-US" altLang="ja-JP"/>
              <a:t>8223065</a:t>
            </a:r>
            <a:r>
              <a:rPr kumimoji="1" lang="ja-JP" altLang="en-US"/>
              <a:t>　</a:t>
            </a:r>
            <a:r>
              <a:rPr lang="ja-JP" altLang="en-US"/>
              <a:t>高松慶輝</a:t>
            </a:r>
            <a:endParaRPr kumimoji="1" lang="ja-JP" altLang="en-US"/>
          </a:p>
        </p:txBody>
      </p:sp>
      <p:sp>
        <p:nvSpPr>
          <p:cNvPr id="2" name="テキスト ボックス 1">
            <a:extLst>
              <a:ext uri="{FF2B5EF4-FFF2-40B4-BE49-F238E27FC236}">
                <a16:creationId xmlns:a16="http://schemas.microsoft.com/office/drawing/2014/main" id="{05FCF13C-1E0B-294F-9B12-3423FAED7DC9}"/>
              </a:ext>
            </a:extLst>
          </p:cNvPr>
          <p:cNvSpPr txBox="1"/>
          <p:nvPr/>
        </p:nvSpPr>
        <p:spPr>
          <a:xfrm>
            <a:off x="8286750" y="5359798"/>
            <a:ext cx="3383280" cy="400110"/>
          </a:xfrm>
          <a:prstGeom prst="rect">
            <a:avLst/>
          </a:prstGeom>
          <a:noFill/>
        </p:spPr>
        <p:txBody>
          <a:bodyPr wrap="square" rtlCol="0">
            <a:spAutoFit/>
          </a:bodyPr>
          <a:lstStyle/>
          <a:p>
            <a:r>
              <a:rPr kumimoji="1" lang="ja-JP" altLang="en-US" sz="2000" b="1"/>
              <a:t>図 温暖化の様子</a:t>
            </a:r>
          </a:p>
        </p:txBody>
      </p:sp>
    </p:spTree>
    <p:extLst>
      <p:ext uri="{BB962C8B-B14F-4D97-AF65-F5344CB8AC3E}">
        <p14:creationId xmlns:p14="http://schemas.microsoft.com/office/powerpoint/2010/main" val="2383793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1E84C87-7EC9-3551-B44B-8341243D6104}"/>
              </a:ext>
            </a:extLst>
          </p:cNvPr>
          <p:cNvSpPr txBox="1"/>
          <p:nvPr/>
        </p:nvSpPr>
        <p:spPr>
          <a:xfrm>
            <a:off x="289291" y="314899"/>
            <a:ext cx="7760370" cy="3970318"/>
          </a:xfrm>
          <a:prstGeom prst="rect">
            <a:avLst/>
          </a:prstGeom>
          <a:noFill/>
        </p:spPr>
        <p:txBody>
          <a:bodyPr wrap="square">
            <a:spAutoFit/>
          </a:bodyPr>
          <a:lstStyle/>
          <a:p>
            <a:pPr>
              <a:buNone/>
            </a:pPr>
            <a:r>
              <a:rPr lang="ja-JP" altLang="en-US" sz="4800"/>
              <a:t>高効率化と多用途化の進展</a:t>
            </a:r>
          </a:p>
          <a:p>
            <a:pPr>
              <a:buFont typeface="Arial" panose="020B0604020202020204" pitchFamily="34" charset="0"/>
              <a:buChar char="•"/>
            </a:pPr>
            <a:endParaRPr lang="en-US" altLang="ja-JP"/>
          </a:p>
          <a:p>
            <a:pPr>
              <a:buFont typeface="Arial" panose="020B0604020202020204" pitchFamily="34" charset="0"/>
              <a:buChar char="•"/>
            </a:pPr>
            <a:endParaRPr lang="en-US" altLang="ja-JP"/>
          </a:p>
          <a:p>
            <a:pPr>
              <a:buFont typeface="Arial" panose="020B0604020202020204" pitchFamily="34" charset="0"/>
              <a:buChar char="•"/>
            </a:pPr>
            <a:r>
              <a:rPr lang="ja-JP" altLang="en-US" sz="2800"/>
              <a:t>シリコン系：安定した高効率・長寿命</a:t>
            </a:r>
            <a:endParaRPr lang="en-US" altLang="ja-JP" sz="2800"/>
          </a:p>
          <a:p>
            <a:pPr>
              <a:buFont typeface="Arial" panose="020B0604020202020204" pitchFamily="34" charset="0"/>
              <a:buChar char="•"/>
            </a:pPr>
            <a:endParaRPr lang="ja-JP" altLang="en-US" sz="2800"/>
          </a:p>
          <a:p>
            <a:pPr>
              <a:buFont typeface="Arial" panose="020B0604020202020204" pitchFamily="34" charset="0"/>
              <a:buChar char="•"/>
            </a:pPr>
            <a:r>
              <a:rPr lang="ja-JP" altLang="en-US" sz="2800"/>
              <a:t>ペロブスカイト型：軽量・柔軟・低コスト</a:t>
            </a:r>
            <a:endParaRPr lang="en-US" altLang="ja-JP" sz="2800"/>
          </a:p>
          <a:p>
            <a:pPr>
              <a:buFont typeface="Arial" panose="020B0604020202020204" pitchFamily="34" charset="0"/>
              <a:buChar char="•"/>
            </a:pPr>
            <a:endParaRPr lang="ja-JP" altLang="en-US" sz="2800"/>
          </a:p>
          <a:p>
            <a:pPr>
              <a:buFont typeface="Arial" panose="020B0604020202020204" pitchFamily="34" charset="0"/>
              <a:buChar char="•"/>
            </a:pPr>
            <a:r>
              <a:rPr lang="ja-JP" altLang="en-US" sz="2800"/>
              <a:t>タンデム型：変換効率</a:t>
            </a:r>
            <a:r>
              <a:rPr lang="en-US" altLang="ja-JP" sz="2800"/>
              <a:t>30%</a:t>
            </a:r>
            <a:r>
              <a:rPr lang="ja-JP" altLang="en-US" sz="2800"/>
              <a:t>以上を</a:t>
            </a:r>
            <a:endParaRPr lang="en-US" altLang="ja-JP" sz="2800"/>
          </a:p>
          <a:p>
            <a:pPr>
              <a:buFont typeface="Arial" panose="020B0604020202020204" pitchFamily="34" charset="0"/>
              <a:buChar char="•"/>
            </a:pPr>
            <a:r>
              <a:rPr lang="ja-JP" altLang="en-US" sz="2800"/>
              <a:t>達成し、新たな応用領域を開拓</a:t>
            </a:r>
          </a:p>
        </p:txBody>
      </p:sp>
      <p:pic>
        <p:nvPicPr>
          <p:cNvPr id="5" name="図 4">
            <a:extLst>
              <a:ext uri="{FF2B5EF4-FFF2-40B4-BE49-F238E27FC236}">
                <a16:creationId xmlns:a16="http://schemas.microsoft.com/office/drawing/2014/main" id="{0510CFE3-2D7A-527D-4D3B-445F2B4DED84}"/>
              </a:ext>
            </a:extLst>
          </p:cNvPr>
          <p:cNvPicPr>
            <a:picLocks noChangeAspect="1"/>
          </p:cNvPicPr>
          <p:nvPr/>
        </p:nvPicPr>
        <p:blipFill>
          <a:blip r:embed="rId3"/>
          <a:stretch>
            <a:fillRect/>
          </a:stretch>
        </p:blipFill>
        <p:spPr>
          <a:xfrm>
            <a:off x="6518910" y="1706313"/>
            <a:ext cx="5529915" cy="3786208"/>
          </a:xfrm>
          <a:prstGeom prst="rect">
            <a:avLst/>
          </a:prstGeom>
        </p:spPr>
      </p:pic>
      <p:sp>
        <p:nvSpPr>
          <p:cNvPr id="7" name="テキスト ボックス 6">
            <a:extLst>
              <a:ext uri="{FF2B5EF4-FFF2-40B4-BE49-F238E27FC236}">
                <a16:creationId xmlns:a16="http://schemas.microsoft.com/office/drawing/2014/main" id="{87A97C50-D3B1-705F-9C84-7E5CD0403267}"/>
              </a:ext>
            </a:extLst>
          </p:cNvPr>
          <p:cNvSpPr txBox="1"/>
          <p:nvPr/>
        </p:nvSpPr>
        <p:spPr>
          <a:xfrm>
            <a:off x="5812957" y="6178321"/>
            <a:ext cx="6096000" cy="369332"/>
          </a:xfrm>
          <a:prstGeom prst="rect">
            <a:avLst/>
          </a:prstGeom>
          <a:noFill/>
        </p:spPr>
        <p:txBody>
          <a:bodyPr wrap="square">
            <a:spAutoFit/>
          </a:bodyPr>
          <a:lstStyle/>
          <a:p>
            <a:r>
              <a:rPr lang="ja-JP" altLang="en-US"/>
              <a:t>https://www.rcast.u-tokyo.ac.jp/content/000004520.jpg</a:t>
            </a:r>
          </a:p>
        </p:txBody>
      </p:sp>
      <p:sp>
        <p:nvSpPr>
          <p:cNvPr id="8" name="テキスト ボックス 7">
            <a:extLst>
              <a:ext uri="{FF2B5EF4-FFF2-40B4-BE49-F238E27FC236}">
                <a16:creationId xmlns:a16="http://schemas.microsoft.com/office/drawing/2014/main" id="{DE349C27-E232-A859-2C82-BE9E2C32BD5E}"/>
              </a:ext>
            </a:extLst>
          </p:cNvPr>
          <p:cNvSpPr txBox="1"/>
          <p:nvPr/>
        </p:nvSpPr>
        <p:spPr>
          <a:xfrm>
            <a:off x="9664700" y="6488668"/>
            <a:ext cx="3162300" cy="369332"/>
          </a:xfrm>
          <a:prstGeom prst="rect">
            <a:avLst/>
          </a:prstGeom>
          <a:noFill/>
        </p:spPr>
        <p:txBody>
          <a:bodyPr wrap="square" rtlCol="0">
            <a:spAutoFit/>
          </a:bodyPr>
          <a:lstStyle/>
          <a:p>
            <a:r>
              <a:rPr kumimoji="1" lang="en-US" altLang="ja-JP"/>
              <a:t>8223065</a:t>
            </a:r>
            <a:r>
              <a:rPr kumimoji="1" lang="ja-JP" altLang="en-US"/>
              <a:t>　</a:t>
            </a:r>
            <a:r>
              <a:rPr lang="ja-JP" altLang="en-US"/>
              <a:t>高松慶輝</a:t>
            </a:r>
            <a:endParaRPr kumimoji="1" lang="ja-JP" altLang="en-US"/>
          </a:p>
        </p:txBody>
      </p:sp>
      <p:sp>
        <p:nvSpPr>
          <p:cNvPr id="2" name="テキスト ボックス 1">
            <a:extLst>
              <a:ext uri="{FF2B5EF4-FFF2-40B4-BE49-F238E27FC236}">
                <a16:creationId xmlns:a16="http://schemas.microsoft.com/office/drawing/2014/main" id="{44A6D92E-3F4E-0742-46FF-5B3F5797296E}"/>
              </a:ext>
            </a:extLst>
          </p:cNvPr>
          <p:cNvSpPr txBox="1"/>
          <p:nvPr/>
        </p:nvSpPr>
        <p:spPr>
          <a:xfrm>
            <a:off x="7135027" y="5655137"/>
            <a:ext cx="4297680" cy="400110"/>
          </a:xfrm>
          <a:prstGeom prst="rect">
            <a:avLst/>
          </a:prstGeom>
          <a:noFill/>
        </p:spPr>
        <p:txBody>
          <a:bodyPr wrap="square" rtlCol="0">
            <a:spAutoFit/>
          </a:bodyPr>
          <a:lstStyle/>
          <a:p>
            <a:r>
              <a:rPr kumimoji="1" lang="ja-JP" altLang="en-US" sz="2000" b="1"/>
              <a:t>図</a:t>
            </a:r>
            <a:r>
              <a:rPr lang="en-US" altLang="ja-JP" sz="2000" b="1"/>
              <a:t> </a:t>
            </a:r>
            <a:r>
              <a:rPr lang="ja-JP" altLang="en-US" sz="2000" b="1"/>
              <a:t>太陽電池の模式図</a:t>
            </a:r>
            <a:endParaRPr kumimoji="1" lang="ja-JP" altLang="en-US" sz="2000" b="1"/>
          </a:p>
        </p:txBody>
      </p:sp>
    </p:spTree>
    <p:extLst>
      <p:ext uri="{BB962C8B-B14F-4D97-AF65-F5344CB8AC3E}">
        <p14:creationId xmlns:p14="http://schemas.microsoft.com/office/powerpoint/2010/main" val="760804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4F12CFE-D6DB-83D7-F2BC-3EA263E3DA71}"/>
              </a:ext>
            </a:extLst>
          </p:cNvPr>
          <p:cNvSpPr txBox="1"/>
          <p:nvPr/>
        </p:nvSpPr>
        <p:spPr>
          <a:xfrm>
            <a:off x="477519" y="451009"/>
            <a:ext cx="8405261" cy="3970318"/>
          </a:xfrm>
          <a:prstGeom prst="rect">
            <a:avLst/>
          </a:prstGeom>
          <a:noFill/>
        </p:spPr>
        <p:txBody>
          <a:bodyPr wrap="square">
            <a:spAutoFit/>
          </a:bodyPr>
          <a:lstStyle/>
          <a:p>
            <a:pPr>
              <a:buNone/>
            </a:pPr>
            <a:r>
              <a:rPr lang="ja-JP" altLang="en-US" sz="4800"/>
              <a:t>長期利用を支える技術改良</a:t>
            </a:r>
          </a:p>
          <a:p>
            <a:pPr>
              <a:buFont typeface="Arial" panose="020B0604020202020204" pitchFamily="34" charset="0"/>
              <a:buChar char="•"/>
            </a:pPr>
            <a:endParaRPr lang="en-US" altLang="ja-JP"/>
          </a:p>
          <a:p>
            <a:pPr>
              <a:buFont typeface="Arial" panose="020B0604020202020204" pitchFamily="34" charset="0"/>
              <a:buChar char="•"/>
            </a:pPr>
            <a:endParaRPr lang="en-US" altLang="ja-JP"/>
          </a:p>
          <a:p>
            <a:endParaRPr lang="en-US" altLang="ja-JP" sz="2800"/>
          </a:p>
          <a:p>
            <a:pPr>
              <a:buFont typeface="Arial" panose="020B0604020202020204" pitchFamily="34" charset="0"/>
              <a:buChar char="•"/>
            </a:pPr>
            <a:r>
              <a:rPr lang="ja-JP" altLang="en-US" sz="2800"/>
              <a:t>湿気・熱・酸素による劣化を克服</a:t>
            </a:r>
            <a:endParaRPr lang="en-US" altLang="ja-JP" sz="2800"/>
          </a:p>
          <a:p>
            <a:pPr>
              <a:buFont typeface="Arial" panose="020B0604020202020204" pitchFamily="34" charset="0"/>
              <a:buChar char="•"/>
            </a:pPr>
            <a:endParaRPr lang="ja-JP" altLang="en-US" sz="2800"/>
          </a:p>
          <a:p>
            <a:pPr>
              <a:buFont typeface="Arial" panose="020B0604020202020204" pitchFamily="34" charset="0"/>
              <a:buChar char="•"/>
            </a:pPr>
            <a:r>
              <a:rPr lang="ja-JP" altLang="en-US" sz="2800"/>
              <a:t>高性能封止材・組成制御技術の開発</a:t>
            </a:r>
            <a:endParaRPr lang="en-US" altLang="ja-JP" sz="2800"/>
          </a:p>
          <a:p>
            <a:pPr>
              <a:buFont typeface="Arial" panose="020B0604020202020204" pitchFamily="34" charset="0"/>
              <a:buChar char="•"/>
            </a:pPr>
            <a:endParaRPr lang="ja-JP" altLang="en-US" sz="2800"/>
          </a:p>
          <a:p>
            <a:pPr>
              <a:buFont typeface="Arial" panose="020B0604020202020204" pitchFamily="34" charset="0"/>
              <a:buChar char="•"/>
            </a:pPr>
            <a:r>
              <a:rPr lang="ja-JP" altLang="en-US" sz="2800"/>
              <a:t>経済性・環境性を両立する耐久性向上</a:t>
            </a:r>
          </a:p>
        </p:txBody>
      </p:sp>
      <p:pic>
        <p:nvPicPr>
          <p:cNvPr id="5" name="図 4">
            <a:extLst>
              <a:ext uri="{FF2B5EF4-FFF2-40B4-BE49-F238E27FC236}">
                <a16:creationId xmlns:a16="http://schemas.microsoft.com/office/drawing/2014/main" id="{C08FC24A-C82C-0B66-36B7-A18ADCBA3DE5}"/>
              </a:ext>
            </a:extLst>
          </p:cNvPr>
          <p:cNvPicPr>
            <a:picLocks noChangeAspect="1"/>
          </p:cNvPicPr>
          <p:nvPr/>
        </p:nvPicPr>
        <p:blipFill>
          <a:blip r:embed="rId3"/>
          <a:stretch>
            <a:fillRect/>
          </a:stretch>
        </p:blipFill>
        <p:spPr>
          <a:xfrm>
            <a:off x="6471908" y="1443841"/>
            <a:ext cx="5538155" cy="3970318"/>
          </a:xfrm>
          <a:prstGeom prst="rect">
            <a:avLst/>
          </a:prstGeom>
        </p:spPr>
      </p:pic>
      <p:sp>
        <p:nvSpPr>
          <p:cNvPr id="7" name="テキスト ボックス 6">
            <a:extLst>
              <a:ext uri="{FF2B5EF4-FFF2-40B4-BE49-F238E27FC236}">
                <a16:creationId xmlns:a16="http://schemas.microsoft.com/office/drawing/2014/main" id="{F89A244A-F63F-705A-8F48-5F97F8106318}"/>
              </a:ext>
            </a:extLst>
          </p:cNvPr>
          <p:cNvSpPr txBox="1"/>
          <p:nvPr/>
        </p:nvSpPr>
        <p:spPr>
          <a:xfrm>
            <a:off x="6096000" y="5760660"/>
            <a:ext cx="6096000" cy="646331"/>
          </a:xfrm>
          <a:prstGeom prst="rect">
            <a:avLst/>
          </a:prstGeom>
          <a:noFill/>
        </p:spPr>
        <p:txBody>
          <a:bodyPr wrap="square">
            <a:spAutoFit/>
          </a:bodyPr>
          <a:lstStyle/>
          <a:p>
            <a:r>
              <a:rPr lang="ja-JP" altLang="en-US"/>
              <a:t>https://www.rs.noda.tus.ac.jp/~optoelec/research/contents/tandem1.PNG</a:t>
            </a:r>
          </a:p>
        </p:txBody>
      </p:sp>
      <p:sp>
        <p:nvSpPr>
          <p:cNvPr id="8" name="テキスト ボックス 7">
            <a:extLst>
              <a:ext uri="{FF2B5EF4-FFF2-40B4-BE49-F238E27FC236}">
                <a16:creationId xmlns:a16="http://schemas.microsoft.com/office/drawing/2014/main" id="{912338BE-C42C-CEC8-99F9-0F2490611537}"/>
              </a:ext>
            </a:extLst>
          </p:cNvPr>
          <p:cNvSpPr txBox="1"/>
          <p:nvPr/>
        </p:nvSpPr>
        <p:spPr>
          <a:xfrm>
            <a:off x="9969500" y="6337994"/>
            <a:ext cx="3162300" cy="369332"/>
          </a:xfrm>
          <a:prstGeom prst="rect">
            <a:avLst/>
          </a:prstGeom>
          <a:noFill/>
        </p:spPr>
        <p:txBody>
          <a:bodyPr wrap="square" rtlCol="0">
            <a:spAutoFit/>
          </a:bodyPr>
          <a:lstStyle/>
          <a:p>
            <a:r>
              <a:rPr kumimoji="1" lang="en-US" altLang="ja-JP"/>
              <a:t>8223065</a:t>
            </a:r>
            <a:r>
              <a:rPr kumimoji="1" lang="ja-JP" altLang="en-US"/>
              <a:t>　</a:t>
            </a:r>
            <a:r>
              <a:rPr lang="ja-JP" altLang="en-US"/>
              <a:t>高松慶輝</a:t>
            </a:r>
            <a:endParaRPr kumimoji="1" lang="ja-JP" altLang="en-US"/>
          </a:p>
        </p:txBody>
      </p:sp>
      <p:sp>
        <p:nvSpPr>
          <p:cNvPr id="2" name="テキスト ボックス 1">
            <a:extLst>
              <a:ext uri="{FF2B5EF4-FFF2-40B4-BE49-F238E27FC236}">
                <a16:creationId xmlns:a16="http://schemas.microsoft.com/office/drawing/2014/main" id="{DF914568-4B23-323F-9AC7-FEEF13394281}"/>
              </a:ext>
            </a:extLst>
          </p:cNvPr>
          <p:cNvSpPr txBox="1"/>
          <p:nvPr/>
        </p:nvSpPr>
        <p:spPr>
          <a:xfrm>
            <a:off x="7331866" y="5449162"/>
            <a:ext cx="3818238" cy="400110"/>
          </a:xfrm>
          <a:prstGeom prst="rect">
            <a:avLst/>
          </a:prstGeom>
          <a:noFill/>
        </p:spPr>
        <p:txBody>
          <a:bodyPr wrap="square" rtlCol="0">
            <a:spAutoFit/>
          </a:bodyPr>
          <a:lstStyle/>
          <a:p>
            <a:r>
              <a:rPr kumimoji="1" lang="ja-JP" altLang="en-US" sz="2000" b="1"/>
              <a:t>図 タンデム電池の模式図</a:t>
            </a:r>
          </a:p>
        </p:txBody>
      </p:sp>
    </p:spTree>
    <p:extLst>
      <p:ext uri="{BB962C8B-B14F-4D97-AF65-F5344CB8AC3E}">
        <p14:creationId xmlns:p14="http://schemas.microsoft.com/office/powerpoint/2010/main" val="24002028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4B8150B-A3D1-9147-BB29-01FA877228C9}"/>
              </a:ext>
            </a:extLst>
          </p:cNvPr>
          <p:cNvSpPr txBox="1"/>
          <p:nvPr/>
        </p:nvSpPr>
        <p:spPr>
          <a:xfrm>
            <a:off x="613610" y="475186"/>
            <a:ext cx="9560294" cy="4678204"/>
          </a:xfrm>
          <a:prstGeom prst="rect">
            <a:avLst/>
          </a:prstGeom>
          <a:noFill/>
        </p:spPr>
        <p:txBody>
          <a:bodyPr wrap="square">
            <a:spAutoFit/>
          </a:bodyPr>
          <a:lstStyle/>
          <a:p>
            <a:pPr>
              <a:buNone/>
            </a:pPr>
            <a:r>
              <a:rPr lang="ja-JP" altLang="en-US" sz="4800"/>
              <a:t>廃棄パネル問題への対応</a:t>
            </a:r>
            <a:endParaRPr lang="en-US" altLang="ja-JP" sz="4800"/>
          </a:p>
          <a:p>
            <a:pPr>
              <a:buNone/>
            </a:pPr>
            <a:endParaRPr lang="en-US" altLang="ja-JP"/>
          </a:p>
          <a:p>
            <a:pPr>
              <a:buNone/>
            </a:pPr>
            <a:endParaRPr lang="en-US" altLang="ja-JP"/>
          </a:p>
          <a:p>
            <a:pPr>
              <a:buNone/>
            </a:pPr>
            <a:endParaRPr lang="ja-JP" altLang="en-US"/>
          </a:p>
          <a:p>
            <a:pPr>
              <a:buFont typeface="Arial" panose="020B0604020202020204" pitchFamily="34" charset="0"/>
              <a:buChar char="•"/>
            </a:pPr>
            <a:r>
              <a:rPr lang="en-US" altLang="ja-JP" sz="2800"/>
              <a:t>2030</a:t>
            </a:r>
            <a:r>
              <a:rPr lang="ja-JP" altLang="en-US" sz="2800"/>
              <a:t>年代、日本で年間</a:t>
            </a:r>
            <a:r>
              <a:rPr lang="en-US" altLang="ja-JP" sz="2800"/>
              <a:t>50</a:t>
            </a:r>
            <a:r>
              <a:rPr lang="ja-JP" altLang="en-US" sz="2800"/>
              <a:t>万</a:t>
            </a:r>
            <a:r>
              <a:rPr lang="en-US" altLang="ja-JP" sz="2800"/>
              <a:t>〜80</a:t>
            </a:r>
            <a:r>
              <a:rPr lang="ja-JP" altLang="en-US" sz="2800"/>
              <a:t>万トン</a:t>
            </a:r>
            <a:endParaRPr lang="en-US" altLang="ja-JP" sz="2800"/>
          </a:p>
          <a:p>
            <a:r>
              <a:rPr lang="ja-JP" altLang="en-US" sz="2800"/>
              <a:t>の廃パネル発生予測</a:t>
            </a:r>
            <a:endParaRPr lang="en-US" altLang="ja-JP" sz="2800"/>
          </a:p>
          <a:p>
            <a:pPr>
              <a:buFont typeface="Arial" panose="020B0604020202020204" pitchFamily="34" charset="0"/>
              <a:buChar char="•"/>
            </a:pPr>
            <a:endParaRPr lang="ja-JP" altLang="en-US" sz="2800"/>
          </a:p>
          <a:p>
            <a:pPr>
              <a:buFont typeface="Arial" panose="020B0604020202020204" pitchFamily="34" charset="0"/>
              <a:buChar char="•"/>
            </a:pPr>
            <a:r>
              <a:rPr lang="ja-JP" altLang="en-US" sz="2800"/>
              <a:t>高コスト・回収体制の不備</a:t>
            </a:r>
            <a:endParaRPr lang="en-US" altLang="ja-JP" sz="2800"/>
          </a:p>
          <a:p>
            <a:pPr>
              <a:buFont typeface="Arial" panose="020B0604020202020204" pitchFamily="34" charset="0"/>
              <a:buChar char="•"/>
            </a:pPr>
            <a:endParaRPr lang="ja-JP" altLang="en-US" sz="2800"/>
          </a:p>
          <a:p>
            <a:pPr>
              <a:buFont typeface="Arial" panose="020B0604020202020204" pitchFamily="34" charset="0"/>
              <a:buChar char="•"/>
            </a:pPr>
            <a:r>
              <a:rPr lang="ja-JP" altLang="en-US" sz="2800"/>
              <a:t>設計段階からリサイクルを想定した</a:t>
            </a:r>
            <a:endParaRPr lang="en-US" altLang="ja-JP" sz="2800"/>
          </a:p>
          <a:p>
            <a:pPr>
              <a:buFont typeface="Arial" panose="020B0604020202020204" pitchFamily="34" charset="0"/>
              <a:buChar char="•"/>
            </a:pPr>
            <a:r>
              <a:rPr lang="ja-JP" altLang="en-US" sz="2800"/>
              <a:t>サーキュラーエコノミーの実現が重要</a:t>
            </a:r>
          </a:p>
        </p:txBody>
      </p:sp>
      <p:pic>
        <p:nvPicPr>
          <p:cNvPr id="5" name="図 4">
            <a:extLst>
              <a:ext uri="{FF2B5EF4-FFF2-40B4-BE49-F238E27FC236}">
                <a16:creationId xmlns:a16="http://schemas.microsoft.com/office/drawing/2014/main" id="{61BF4AD0-644F-EE21-1E79-3E0F051E94A0}"/>
              </a:ext>
            </a:extLst>
          </p:cNvPr>
          <p:cNvPicPr>
            <a:picLocks noChangeAspect="1"/>
          </p:cNvPicPr>
          <p:nvPr/>
        </p:nvPicPr>
        <p:blipFill>
          <a:blip r:embed="rId3"/>
          <a:stretch>
            <a:fillRect/>
          </a:stretch>
        </p:blipFill>
        <p:spPr>
          <a:xfrm>
            <a:off x="6336086" y="2035068"/>
            <a:ext cx="5855914" cy="2787863"/>
          </a:xfrm>
          <a:prstGeom prst="rect">
            <a:avLst/>
          </a:prstGeom>
        </p:spPr>
      </p:pic>
      <p:sp>
        <p:nvSpPr>
          <p:cNvPr id="7" name="テキスト ボックス 6">
            <a:extLst>
              <a:ext uri="{FF2B5EF4-FFF2-40B4-BE49-F238E27FC236}">
                <a16:creationId xmlns:a16="http://schemas.microsoft.com/office/drawing/2014/main" id="{59B53876-DE7E-FAAD-B482-7CD73992B97D}"/>
              </a:ext>
            </a:extLst>
          </p:cNvPr>
          <p:cNvSpPr txBox="1"/>
          <p:nvPr/>
        </p:nvSpPr>
        <p:spPr>
          <a:xfrm>
            <a:off x="6726990" y="5153390"/>
            <a:ext cx="4690310" cy="1015663"/>
          </a:xfrm>
          <a:prstGeom prst="rect">
            <a:avLst/>
          </a:prstGeom>
          <a:noFill/>
        </p:spPr>
        <p:txBody>
          <a:bodyPr wrap="square">
            <a:spAutoFit/>
          </a:bodyPr>
          <a:lstStyle/>
          <a:p>
            <a:r>
              <a:rPr lang="ja-JP" altLang="en-US" sz="1200"/>
              <a:t>https://www.matsuo-sangyo.co.jp/wp-content/uploads/2023/08/%E5%8D%8A%E5%B0%8E%E4%BD%93%E5%B0%81%E6%AD%A2%E6%9D%90%E5%B7%A5%E7%A8%8B_%E3%82%A2%E3%83%BC%E3%83%88%E3%83%9C%E3%83%BC%E3%83%89-1-1536x768.png</a:t>
            </a:r>
          </a:p>
        </p:txBody>
      </p:sp>
      <p:sp>
        <p:nvSpPr>
          <p:cNvPr id="8" name="テキスト ボックス 7">
            <a:extLst>
              <a:ext uri="{FF2B5EF4-FFF2-40B4-BE49-F238E27FC236}">
                <a16:creationId xmlns:a16="http://schemas.microsoft.com/office/drawing/2014/main" id="{8545A184-E706-21CC-BBE8-7B4A702F6FA5}"/>
              </a:ext>
            </a:extLst>
          </p:cNvPr>
          <p:cNvSpPr txBox="1"/>
          <p:nvPr/>
        </p:nvSpPr>
        <p:spPr>
          <a:xfrm>
            <a:off x="9982200" y="6382814"/>
            <a:ext cx="3162300" cy="369332"/>
          </a:xfrm>
          <a:prstGeom prst="rect">
            <a:avLst/>
          </a:prstGeom>
          <a:noFill/>
        </p:spPr>
        <p:txBody>
          <a:bodyPr wrap="square" rtlCol="0">
            <a:spAutoFit/>
          </a:bodyPr>
          <a:lstStyle/>
          <a:p>
            <a:r>
              <a:rPr kumimoji="1" lang="en-US" altLang="ja-JP"/>
              <a:t>8223065</a:t>
            </a:r>
            <a:r>
              <a:rPr kumimoji="1" lang="ja-JP" altLang="en-US"/>
              <a:t>　</a:t>
            </a:r>
            <a:r>
              <a:rPr lang="ja-JP" altLang="en-US"/>
              <a:t>高松慶輝</a:t>
            </a:r>
            <a:endParaRPr kumimoji="1" lang="ja-JP" altLang="en-US"/>
          </a:p>
        </p:txBody>
      </p:sp>
      <p:sp>
        <p:nvSpPr>
          <p:cNvPr id="2" name="テキスト ボックス 1">
            <a:extLst>
              <a:ext uri="{FF2B5EF4-FFF2-40B4-BE49-F238E27FC236}">
                <a16:creationId xmlns:a16="http://schemas.microsoft.com/office/drawing/2014/main" id="{C68C37B2-CFF9-F4F9-8F2D-E15C4BE08B41}"/>
              </a:ext>
            </a:extLst>
          </p:cNvPr>
          <p:cNvSpPr txBox="1"/>
          <p:nvPr/>
        </p:nvSpPr>
        <p:spPr>
          <a:xfrm>
            <a:off x="1668162" y="5661221"/>
            <a:ext cx="3299254" cy="369332"/>
          </a:xfrm>
          <a:prstGeom prst="rect">
            <a:avLst/>
          </a:prstGeom>
          <a:noFill/>
        </p:spPr>
        <p:txBody>
          <a:bodyPr wrap="square" rtlCol="0">
            <a:spAutoFit/>
          </a:bodyPr>
          <a:lstStyle/>
          <a:p>
            <a:r>
              <a:rPr kumimoji="1" lang="ja-JP" altLang="en-US"/>
              <a:t>図 </a:t>
            </a:r>
          </a:p>
        </p:txBody>
      </p:sp>
    </p:spTree>
    <p:extLst>
      <p:ext uri="{BB962C8B-B14F-4D97-AF65-F5344CB8AC3E}">
        <p14:creationId xmlns:p14="http://schemas.microsoft.com/office/powerpoint/2010/main" val="38525544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8729A65-4093-D23D-DECB-C00BA45FB2FB}"/>
              </a:ext>
            </a:extLst>
          </p:cNvPr>
          <p:cNvSpPr txBox="1"/>
          <p:nvPr/>
        </p:nvSpPr>
        <p:spPr>
          <a:xfrm>
            <a:off x="444500" y="213900"/>
            <a:ext cx="8585200" cy="4278094"/>
          </a:xfrm>
          <a:prstGeom prst="rect">
            <a:avLst/>
          </a:prstGeom>
          <a:noFill/>
        </p:spPr>
        <p:txBody>
          <a:bodyPr wrap="square">
            <a:spAutoFit/>
          </a:bodyPr>
          <a:lstStyle/>
          <a:p>
            <a:pPr>
              <a:buNone/>
            </a:pPr>
            <a:r>
              <a:rPr lang="ja-JP" altLang="en-US" sz="4800"/>
              <a:t>発電と消費をつなぐ</a:t>
            </a:r>
          </a:p>
          <a:p>
            <a:endParaRPr lang="en-US" altLang="ja-JP" sz="2800"/>
          </a:p>
          <a:p>
            <a:pPr>
              <a:buFont typeface="Arial" panose="020B0604020202020204" pitchFamily="34" charset="0"/>
              <a:buChar char="•"/>
            </a:pPr>
            <a:r>
              <a:rPr lang="ja-JP" altLang="en-US" sz="2800"/>
              <a:t>需要と供給のバランスが課題</a:t>
            </a:r>
            <a:endParaRPr lang="en-US" altLang="ja-JP" sz="2800"/>
          </a:p>
          <a:p>
            <a:pPr>
              <a:buFont typeface="Arial" panose="020B0604020202020204" pitchFamily="34" charset="0"/>
              <a:buChar char="•"/>
            </a:pPr>
            <a:endParaRPr lang="ja-JP" altLang="en-US" sz="2800"/>
          </a:p>
          <a:p>
            <a:pPr>
              <a:buFont typeface="Arial" panose="020B0604020202020204" pitchFamily="34" charset="0"/>
              <a:buChar char="•"/>
            </a:pPr>
            <a:r>
              <a:rPr lang="ja-JP" altLang="en-US" sz="2800"/>
              <a:t>蓄電池併用、出力抑制回避</a:t>
            </a:r>
            <a:endParaRPr lang="en-US" altLang="ja-JP" sz="2800"/>
          </a:p>
          <a:p>
            <a:r>
              <a:rPr lang="ja-JP" altLang="en-US" sz="2800"/>
              <a:t>デマンドレスポンス</a:t>
            </a:r>
            <a:endParaRPr lang="en-US" altLang="ja-JP" sz="2800"/>
          </a:p>
          <a:p>
            <a:pPr>
              <a:buFont typeface="Arial" panose="020B0604020202020204" pitchFamily="34" charset="0"/>
              <a:buChar char="•"/>
            </a:pPr>
            <a:endParaRPr lang="ja-JP" altLang="en-US" sz="2800"/>
          </a:p>
          <a:p>
            <a:pPr>
              <a:buFont typeface="Arial" panose="020B0604020202020204" pitchFamily="34" charset="0"/>
              <a:buChar char="•"/>
            </a:pPr>
            <a:r>
              <a:rPr lang="ja-JP" altLang="en-US" sz="2800"/>
              <a:t>分散型エネルギー社会</a:t>
            </a:r>
            <a:endParaRPr lang="en-US" altLang="ja-JP" sz="2800"/>
          </a:p>
          <a:p>
            <a:r>
              <a:rPr lang="ja-JP" altLang="en-US" sz="2800"/>
              <a:t>を支える仕組みづくり</a:t>
            </a:r>
          </a:p>
        </p:txBody>
      </p:sp>
      <p:pic>
        <p:nvPicPr>
          <p:cNvPr id="5" name="図 4">
            <a:extLst>
              <a:ext uri="{FF2B5EF4-FFF2-40B4-BE49-F238E27FC236}">
                <a16:creationId xmlns:a16="http://schemas.microsoft.com/office/drawing/2014/main" id="{617D29C1-7D09-B251-BE40-7AC9E7EC079F}"/>
              </a:ext>
            </a:extLst>
          </p:cNvPr>
          <p:cNvPicPr>
            <a:picLocks noChangeAspect="1"/>
          </p:cNvPicPr>
          <p:nvPr/>
        </p:nvPicPr>
        <p:blipFill>
          <a:blip r:embed="rId3"/>
          <a:stretch>
            <a:fillRect/>
          </a:stretch>
        </p:blipFill>
        <p:spPr>
          <a:xfrm>
            <a:off x="5160346" y="2070100"/>
            <a:ext cx="6866554" cy="3621500"/>
          </a:xfrm>
          <a:prstGeom prst="rect">
            <a:avLst/>
          </a:prstGeom>
        </p:spPr>
      </p:pic>
      <p:sp>
        <p:nvSpPr>
          <p:cNvPr id="7" name="テキスト ボックス 6">
            <a:extLst>
              <a:ext uri="{FF2B5EF4-FFF2-40B4-BE49-F238E27FC236}">
                <a16:creationId xmlns:a16="http://schemas.microsoft.com/office/drawing/2014/main" id="{1A294CB2-B578-EC0A-6B1E-BFCE00ABD427}"/>
              </a:ext>
            </a:extLst>
          </p:cNvPr>
          <p:cNvSpPr txBox="1"/>
          <p:nvPr/>
        </p:nvSpPr>
        <p:spPr>
          <a:xfrm>
            <a:off x="5651500" y="5691600"/>
            <a:ext cx="6096000" cy="646331"/>
          </a:xfrm>
          <a:prstGeom prst="rect">
            <a:avLst/>
          </a:prstGeom>
          <a:noFill/>
        </p:spPr>
        <p:txBody>
          <a:bodyPr wrap="square">
            <a:spAutoFit/>
          </a:bodyPr>
          <a:lstStyle/>
          <a:p>
            <a:r>
              <a:rPr lang="ja-JP" altLang="en-US"/>
              <a:t>https://y-eco.co.jp/wordpress/wp-content/uploads/2021/07/pamphlet3_page-000.jpg</a:t>
            </a:r>
          </a:p>
        </p:txBody>
      </p:sp>
      <p:sp>
        <p:nvSpPr>
          <p:cNvPr id="8" name="テキスト ボックス 7">
            <a:extLst>
              <a:ext uri="{FF2B5EF4-FFF2-40B4-BE49-F238E27FC236}">
                <a16:creationId xmlns:a16="http://schemas.microsoft.com/office/drawing/2014/main" id="{15B47BB8-318C-E640-05A4-0ACEF4004637}"/>
              </a:ext>
            </a:extLst>
          </p:cNvPr>
          <p:cNvSpPr txBox="1"/>
          <p:nvPr/>
        </p:nvSpPr>
        <p:spPr>
          <a:xfrm>
            <a:off x="9817100" y="6337931"/>
            <a:ext cx="3162300" cy="369332"/>
          </a:xfrm>
          <a:prstGeom prst="rect">
            <a:avLst/>
          </a:prstGeom>
          <a:noFill/>
        </p:spPr>
        <p:txBody>
          <a:bodyPr wrap="square" rtlCol="0">
            <a:spAutoFit/>
          </a:bodyPr>
          <a:lstStyle/>
          <a:p>
            <a:r>
              <a:rPr kumimoji="1" lang="en-US" altLang="ja-JP"/>
              <a:t>8223065</a:t>
            </a:r>
            <a:r>
              <a:rPr kumimoji="1" lang="ja-JP" altLang="en-US"/>
              <a:t>　</a:t>
            </a:r>
            <a:r>
              <a:rPr lang="ja-JP" altLang="en-US"/>
              <a:t>高松慶輝</a:t>
            </a:r>
            <a:endParaRPr kumimoji="1" lang="ja-JP" altLang="en-US"/>
          </a:p>
        </p:txBody>
      </p:sp>
    </p:spTree>
    <p:extLst>
      <p:ext uri="{BB962C8B-B14F-4D97-AF65-F5344CB8AC3E}">
        <p14:creationId xmlns:p14="http://schemas.microsoft.com/office/powerpoint/2010/main" val="23650901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A8BEBC4-050C-F16B-0349-22CEBA5BC1AF}"/>
              </a:ext>
            </a:extLst>
          </p:cNvPr>
          <p:cNvSpPr txBox="1"/>
          <p:nvPr/>
        </p:nvSpPr>
        <p:spPr>
          <a:xfrm>
            <a:off x="713448" y="417036"/>
            <a:ext cx="10121900" cy="3693319"/>
          </a:xfrm>
          <a:prstGeom prst="rect">
            <a:avLst/>
          </a:prstGeom>
          <a:noFill/>
        </p:spPr>
        <p:txBody>
          <a:bodyPr wrap="square">
            <a:spAutoFit/>
          </a:bodyPr>
          <a:lstStyle/>
          <a:p>
            <a:pPr>
              <a:buNone/>
            </a:pPr>
            <a:r>
              <a:rPr lang="ja-JP" altLang="en-US" sz="4800"/>
              <a:t>都市と一体化する次世代技術</a:t>
            </a:r>
            <a:endParaRPr lang="en-US" altLang="ja-JP" sz="4800"/>
          </a:p>
          <a:p>
            <a:pPr>
              <a:buNone/>
            </a:pPr>
            <a:endParaRPr lang="en-US" altLang="ja-JP"/>
          </a:p>
          <a:p>
            <a:pPr>
              <a:buNone/>
            </a:pPr>
            <a:endParaRPr lang="ja-JP" altLang="en-US" sz="2800"/>
          </a:p>
          <a:p>
            <a:pPr>
              <a:buFont typeface="Arial" panose="020B0604020202020204" pitchFamily="34" charset="0"/>
              <a:buChar char="•"/>
            </a:pPr>
            <a:r>
              <a:rPr lang="ja-JP" altLang="en-US" sz="2800"/>
              <a:t>窓・壁・衣類などあらゆる場所を発電所に</a:t>
            </a:r>
            <a:endParaRPr lang="en-US" altLang="ja-JP" sz="2800"/>
          </a:p>
          <a:p>
            <a:pPr>
              <a:buFont typeface="Arial" panose="020B0604020202020204" pitchFamily="34" charset="0"/>
              <a:buChar char="•"/>
            </a:pPr>
            <a:endParaRPr lang="ja-JP" altLang="en-US" sz="2800"/>
          </a:p>
          <a:p>
            <a:pPr>
              <a:buFont typeface="Arial" panose="020B0604020202020204" pitchFamily="34" charset="0"/>
              <a:buChar char="•"/>
            </a:pPr>
            <a:r>
              <a:rPr lang="ja-JP" altLang="en-US" sz="2800"/>
              <a:t>モビリティ、農業、建材との統合</a:t>
            </a:r>
            <a:endParaRPr lang="en-US" altLang="ja-JP" sz="2800"/>
          </a:p>
          <a:p>
            <a:pPr>
              <a:buFont typeface="Arial" panose="020B0604020202020204" pitchFamily="34" charset="0"/>
              <a:buChar char="•"/>
            </a:pPr>
            <a:endParaRPr lang="ja-JP" altLang="en-US" sz="2800"/>
          </a:p>
          <a:p>
            <a:pPr>
              <a:buFont typeface="Arial" panose="020B0604020202020204" pitchFamily="34" charset="0"/>
              <a:buChar char="•"/>
            </a:pPr>
            <a:r>
              <a:rPr lang="en-US" altLang="ja-JP" sz="2800"/>
              <a:t>CO₂</a:t>
            </a:r>
            <a:r>
              <a:rPr lang="ja-JP" altLang="en-US" sz="2800"/>
              <a:t>削減とエネルギー自立を同時に実現</a:t>
            </a:r>
          </a:p>
        </p:txBody>
      </p:sp>
      <p:pic>
        <p:nvPicPr>
          <p:cNvPr id="5" name="図 4">
            <a:extLst>
              <a:ext uri="{FF2B5EF4-FFF2-40B4-BE49-F238E27FC236}">
                <a16:creationId xmlns:a16="http://schemas.microsoft.com/office/drawing/2014/main" id="{7FD71140-F940-2343-6E50-D19403CAA2BB}"/>
              </a:ext>
            </a:extLst>
          </p:cNvPr>
          <p:cNvPicPr>
            <a:picLocks noChangeAspect="1"/>
          </p:cNvPicPr>
          <p:nvPr/>
        </p:nvPicPr>
        <p:blipFill>
          <a:blip r:embed="rId3"/>
          <a:stretch>
            <a:fillRect/>
          </a:stretch>
        </p:blipFill>
        <p:spPr>
          <a:xfrm>
            <a:off x="1371599" y="4275067"/>
            <a:ext cx="6441149" cy="2582933"/>
          </a:xfrm>
          <a:prstGeom prst="rect">
            <a:avLst/>
          </a:prstGeom>
        </p:spPr>
      </p:pic>
      <p:sp>
        <p:nvSpPr>
          <p:cNvPr id="7" name="テキスト ボックス 6">
            <a:extLst>
              <a:ext uri="{FF2B5EF4-FFF2-40B4-BE49-F238E27FC236}">
                <a16:creationId xmlns:a16="http://schemas.microsoft.com/office/drawing/2014/main" id="{B027075A-F8DA-177F-63E8-95129F9B674F}"/>
              </a:ext>
            </a:extLst>
          </p:cNvPr>
          <p:cNvSpPr txBox="1"/>
          <p:nvPr/>
        </p:nvSpPr>
        <p:spPr>
          <a:xfrm>
            <a:off x="7812748" y="5680833"/>
            <a:ext cx="4533900" cy="923330"/>
          </a:xfrm>
          <a:prstGeom prst="rect">
            <a:avLst/>
          </a:prstGeom>
          <a:noFill/>
        </p:spPr>
        <p:txBody>
          <a:bodyPr wrap="square">
            <a:spAutoFit/>
          </a:bodyPr>
          <a:lstStyle/>
          <a:p>
            <a:r>
              <a:rPr lang="ja-JP" altLang="en-US"/>
              <a:t>https://ligare.news/wp-content/uploads/main-2180-768x512.jpg?v=1686040941</a:t>
            </a:r>
          </a:p>
        </p:txBody>
      </p:sp>
      <p:sp>
        <p:nvSpPr>
          <p:cNvPr id="8" name="テキスト ボックス 7">
            <a:extLst>
              <a:ext uri="{FF2B5EF4-FFF2-40B4-BE49-F238E27FC236}">
                <a16:creationId xmlns:a16="http://schemas.microsoft.com/office/drawing/2014/main" id="{1A3845BD-D7E2-3470-E50D-A11E40BD9F7B}"/>
              </a:ext>
            </a:extLst>
          </p:cNvPr>
          <p:cNvSpPr txBox="1"/>
          <p:nvPr/>
        </p:nvSpPr>
        <p:spPr>
          <a:xfrm>
            <a:off x="10079698" y="6488668"/>
            <a:ext cx="3162300" cy="369332"/>
          </a:xfrm>
          <a:prstGeom prst="rect">
            <a:avLst/>
          </a:prstGeom>
          <a:noFill/>
        </p:spPr>
        <p:txBody>
          <a:bodyPr wrap="square" rtlCol="0">
            <a:spAutoFit/>
          </a:bodyPr>
          <a:lstStyle/>
          <a:p>
            <a:r>
              <a:rPr kumimoji="1" lang="en-US" altLang="ja-JP"/>
              <a:t>8223065</a:t>
            </a:r>
            <a:r>
              <a:rPr kumimoji="1" lang="ja-JP" altLang="en-US"/>
              <a:t>　</a:t>
            </a:r>
            <a:r>
              <a:rPr lang="ja-JP" altLang="en-US"/>
              <a:t>高松慶輝</a:t>
            </a:r>
            <a:endParaRPr kumimoji="1" lang="ja-JP" altLang="en-US"/>
          </a:p>
        </p:txBody>
      </p:sp>
    </p:spTree>
    <p:extLst>
      <p:ext uri="{BB962C8B-B14F-4D97-AF65-F5344CB8AC3E}">
        <p14:creationId xmlns:p14="http://schemas.microsoft.com/office/powerpoint/2010/main" val="3451493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F1E5635-066F-C951-9E1B-C42E4E88B44B}"/>
              </a:ext>
            </a:extLst>
          </p:cNvPr>
          <p:cNvSpPr txBox="1"/>
          <p:nvPr/>
        </p:nvSpPr>
        <p:spPr>
          <a:xfrm>
            <a:off x="635000" y="658336"/>
            <a:ext cx="9321800" cy="3539430"/>
          </a:xfrm>
          <a:prstGeom prst="rect">
            <a:avLst/>
          </a:prstGeom>
          <a:noFill/>
        </p:spPr>
        <p:txBody>
          <a:bodyPr wrap="square">
            <a:spAutoFit/>
          </a:bodyPr>
          <a:lstStyle/>
          <a:p>
            <a:pPr>
              <a:buNone/>
            </a:pPr>
            <a:r>
              <a:rPr lang="ja-JP" altLang="en-US" sz="4800"/>
              <a:t>未来の社会を切り拓く</a:t>
            </a:r>
          </a:p>
          <a:p>
            <a:endParaRPr lang="en-US" altLang="ja-JP"/>
          </a:p>
          <a:p>
            <a:pPr>
              <a:buFont typeface="Arial" panose="020B0604020202020204" pitchFamily="34" charset="0"/>
              <a:buChar char="•"/>
            </a:pPr>
            <a:endParaRPr lang="en-US" altLang="ja-JP"/>
          </a:p>
          <a:p>
            <a:pPr>
              <a:buFont typeface="Arial" panose="020B0604020202020204" pitchFamily="34" charset="0"/>
              <a:buChar char="•"/>
            </a:pPr>
            <a:r>
              <a:rPr lang="en-US" altLang="ja-JP" sz="2800"/>
              <a:t>SDGs</a:t>
            </a:r>
            <a:r>
              <a:rPr lang="ja-JP" altLang="en-US" sz="2800"/>
              <a:t>目標</a:t>
            </a:r>
            <a:r>
              <a:rPr lang="en-US" altLang="ja-JP" sz="2800"/>
              <a:t>7</a:t>
            </a:r>
            <a:r>
              <a:rPr lang="ja-JP" altLang="en-US" sz="2800"/>
              <a:t>（エネルギーをみんなに そしてクリーンに）</a:t>
            </a:r>
            <a:endParaRPr lang="en-US" altLang="ja-JP" sz="2800"/>
          </a:p>
          <a:p>
            <a:pPr>
              <a:buFont typeface="Arial" panose="020B0604020202020204" pitchFamily="34" charset="0"/>
              <a:buChar char="•"/>
            </a:pPr>
            <a:endParaRPr lang="ja-JP" altLang="en-US" sz="2800"/>
          </a:p>
          <a:p>
            <a:pPr>
              <a:buFont typeface="Arial" panose="020B0604020202020204" pitchFamily="34" charset="0"/>
              <a:buChar char="•"/>
            </a:pPr>
            <a:r>
              <a:rPr lang="en-US" altLang="ja-JP" sz="2800"/>
              <a:t>SDGs</a:t>
            </a:r>
            <a:r>
              <a:rPr lang="ja-JP" altLang="en-US" sz="2800"/>
              <a:t>目標</a:t>
            </a:r>
            <a:r>
              <a:rPr lang="en-US" altLang="ja-JP" sz="2800"/>
              <a:t>13</a:t>
            </a:r>
            <a:r>
              <a:rPr lang="ja-JP" altLang="en-US" sz="2800"/>
              <a:t>（気候変動対策）に直接貢献</a:t>
            </a:r>
            <a:endParaRPr lang="en-US" altLang="ja-JP" sz="2800"/>
          </a:p>
          <a:p>
            <a:pPr>
              <a:buFont typeface="Arial" panose="020B0604020202020204" pitchFamily="34" charset="0"/>
              <a:buChar char="•"/>
            </a:pPr>
            <a:endParaRPr lang="ja-JP" altLang="en-US" sz="2800"/>
          </a:p>
          <a:p>
            <a:pPr>
              <a:buFont typeface="Arial" panose="020B0604020202020204" pitchFamily="34" charset="0"/>
              <a:buChar char="•"/>
            </a:pPr>
            <a:r>
              <a:rPr lang="ja-JP" altLang="en-US" sz="2800"/>
              <a:t>太陽光発電は次世代を守るための社会インフラ</a:t>
            </a:r>
          </a:p>
        </p:txBody>
      </p:sp>
      <p:pic>
        <p:nvPicPr>
          <p:cNvPr id="7" name="図 6">
            <a:extLst>
              <a:ext uri="{FF2B5EF4-FFF2-40B4-BE49-F238E27FC236}">
                <a16:creationId xmlns:a16="http://schemas.microsoft.com/office/drawing/2014/main" id="{E411BEEE-C224-40AC-67DE-53AA049D90B9}"/>
              </a:ext>
            </a:extLst>
          </p:cNvPr>
          <p:cNvPicPr>
            <a:picLocks noChangeAspect="1"/>
          </p:cNvPicPr>
          <p:nvPr/>
        </p:nvPicPr>
        <p:blipFill>
          <a:blip r:embed="rId3"/>
          <a:stretch>
            <a:fillRect/>
          </a:stretch>
        </p:blipFill>
        <p:spPr>
          <a:xfrm>
            <a:off x="8021161" y="2476500"/>
            <a:ext cx="4170839" cy="3723164"/>
          </a:xfrm>
          <a:prstGeom prst="rect">
            <a:avLst/>
          </a:prstGeom>
        </p:spPr>
      </p:pic>
      <p:sp>
        <p:nvSpPr>
          <p:cNvPr id="9" name="テキスト ボックス 8">
            <a:extLst>
              <a:ext uri="{FF2B5EF4-FFF2-40B4-BE49-F238E27FC236}">
                <a16:creationId xmlns:a16="http://schemas.microsoft.com/office/drawing/2014/main" id="{94503BE5-0603-E8D4-EAEF-292428EA11CD}"/>
              </a:ext>
            </a:extLst>
          </p:cNvPr>
          <p:cNvSpPr txBox="1"/>
          <p:nvPr/>
        </p:nvSpPr>
        <p:spPr>
          <a:xfrm>
            <a:off x="4170840" y="6056094"/>
            <a:ext cx="6096000" cy="646331"/>
          </a:xfrm>
          <a:prstGeom prst="rect">
            <a:avLst/>
          </a:prstGeom>
          <a:noFill/>
        </p:spPr>
        <p:txBody>
          <a:bodyPr wrap="square">
            <a:spAutoFit/>
          </a:bodyPr>
          <a:lstStyle/>
          <a:p>
            <a:r>
              <a:rPr lang="ja-JP" altLang="en-US"/>
              <a:t>https://www.kuicr.kyoto-u.ac.jp/sites/wp-content/uploads/220413_topics_wakamiya_fig4.jpg</a:t>
            </a:r>
          </a:p>
        </p:txBody>
      </p:sp>
      <p:sp>
        <p:nvSpPr>
          <p:cNvPr id="10" name="テキスト ボックス 9">
            <a:extLst>
              <a:ext uri="{FF2B5EF4-FFF2-40B4-BE49-F238E27FC236}">
                <a16:creationId xmlns:a16="http://schemas.microsoft.com/office/drawing/2014/main" id="{7A42D40E-A8AB-C0D8-964A-589C012745ED}"/>
              </a:ext>
            </a:extLst>
          </p:cNvPr>
          <p:cNvSpPr txBox="1"/>
          <p:nvPr/>
        </p:nvSpPr>
        <p:spPr>
          <a:xfrm>
            <a:off x="9766300" y="6339403"/>
            <a:ext cx="3162300" cy="369332"/>
          </a:xfrm>
          <a:prstGeom prst="rect">
            <a:avLst/>
          </a:prstGeom>
          <a:noFill/>
        </p:spPr>
        <p:txBody>
          <a:bodyPr wrap="square" rtlCol="0">
            <a:spAutoFit/>
          </a:bodyPr>
          <a:lstStyle/>
          <a:p>
            <a:r>
              <a:rPr kumimoji="1" lang="en-US" altLang="ja-JP"/>
              <a:t>8223065</a:t>
            </a:r>
            <a:r>
              <a:rPr kumimoji="1" lang="ja-JP" altLang="en-US"/>
              <a:t>　</a:t>
            </a:r>
            <a:r>
              <a:rPr lang="ja-JP" altLang="en-US"/>
              <a:t>高松慶輝</a:t>
            </a:r>
            <a:endParaRPr kumimoji="1" lang="ja-JP" altLang="en-US"/>
          </a:p>
        </p:txBody>
      </p:sp>
    </p:spTree>
    <p:extLst>
      <p:ext uri="{BB962C8B-B14F-4D97-AF65-F5344CB8AC3E}">
        <p14:creationId xmlns:p14="http://schemas.microsoft.com/office/powerpoint/2010/main" val="28310955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7C16AEC-BBF6-6D22-B5D8-DD13EFAEF01F}"/>
              </a:ext>
            </a:extLst>
          </p:cNvPr>
          <p:cNvSpPr txBox="1"/>
          <p:nvPr/>
        </p:nvSpPr>
        <p:spPr>
          <a:xfrm>
            <a:off x="495300" y="646311"/>
            <a:ext cx="10109200" cy="2985433"/>
          </a:xfrm>
          <a:prstGeom prst="rect">
            <a:avLst/>
          </a:prstGeom>
          <a:noFill/>
        </p:spPr>
        <p:txBody>
          <a:bodyPr wrap="square">
            <a:spAutoFit/>
          </a:bodyPr>
          <a:lstStyle/>
          <a:p>
            <a:pPr>
              <a:buNone/>
            </a:pPr>
            <a:r>
              <a:rPr lang="ja-JP" altLang="en-US" sz="4800"/>
              <a:t>ともに未来を創るために</a:t>
            </a:r>
            <a:endParaRPr lang="en-US" altLang="ja-JP" sz="4800"/>
          </a:p>
          <a:p>
            <a:pPr algn="ctr">
              <a:buNone/>
            </a:pPr>
            <a:endParaRPr lang="ja-JP" altLang="en-US" sz="2800"/>
          </a:p>
          <a:p>
            <a:pPr>
              <a:buNone/>
            </a:pPr>
            <a:r>
              <a:rPr lang="ja-JP" altLang="en-US" sz="2800"/>
              <a:t>「私たちが開発する太陽光発電技術は、単なるエネルギー源ではなく、次世代の持続可能な社会を築く基盤です。</a:t>
            </a:r>
            <a:br>
              <a:rPr lang="ja-JP" altLang="en-US" sz="2800"/>
            </a:br>
            <a:r>
              <a:rPr lang="ja-JP" altLang="en-US" sz="2800"/>
              <a:t>私たち一人ひとりがこの技術を育て、活用することで、より豊かで公正な未来を創っていきましょう。」</a:t>
            </a:r>
          </a:p>
        </p:txBody>
      </p:sp>
      <p:pic>
        <p:nvPicPr>
          <p:cNvPr id="5" name="図 4">
            <a:extLst>
              <a:ext uri="{FF2B5EF4-FFF2-40B4-BE49-F238E27FC236}">
                <a16:creationId xmlns:a16="http://schemas.microsoft.com/office/drawing/2014/main" id="{13247013-1917-C087-CD34-44E412DF3074}"/>
              </a:ext>
            </a:extLst>
          </p:cNvPr>
          <p:cNvPicPr>
            <a:picLocks noChangeAspect="1"/>
          </p:cNvPicPr>
          <p:nvPr/>
        </p:nvPicPr>
        <p:blipFill>
          <a:blip r:embed="rId3"/>
          <a:stretch>
            <a:fillRect/>
          </a:stretch>
        </p:blipFill>
        <p:spPr>
          <a:xfrm>
            <a:off x="7057118" y="3429000"/>
            <a:ext cx="4425951" cy="3016715"/>
          </a:xfrm>
          <a:prstGeom prst="rect">
            <a:avLst/>
          </a:prstGeom>
          <a:effectLst>
            <a:softEdge rad="317500"/>
          </a:effectLst>
        </p:spPr>
      </p:pic>
      <p:sp>
        <p:nvSpPr>
          <p:cNvPr id="6" name="テキスト ボックス 5">
            <a:extLst>
              <a:ext uri="{FF2B5EF4-FFF2-40B4-BE49-F238E27FC236}">
                <a16:creationId xmlns:a16="http://schemas.microsoft.com/office/drawing/2014/main" id="{8628CC5F-64E8-1EEC-14E7-23FE6399BD38}"/>
              </a:ext>
            </a:extLst>
          </p:cNvPr>
          <p:cNvSpPr txBox="1"/>
          <p:nvPr/>
        </p:nvSpPr>
        <p:spPr>
          <a:xfrm>
            <a:off x="9512300" y="6414433"/>
            <a:ext cx="3162300" cy="369332"/>
          </a:xfrm>
          <a:prstGeom prst="rect">
            <a:avLst/>
          </a:prstGeom>
          <a:noFill/>
        </p:spPr>
        <p:txBody>
          <a:bodyPr wrap="square" rtlCol="0">
            <a:spAutoFit/>
          </a:bodyPr>
          <a:lstStyle/>
          <a:p>
            <a:r>
              <a:rPr kumimoji="1" lang="en-US" altLang="ja-JP"/>
              <a:t>8223065</a:t>
            </a:r>
            <a:r>
              <a:rPr kumimoji="1" lang="ja-JP" altLang="en-US"/>
              <a:t>　</a:t>
            </a:r>
            <a:r>
              <a:rPr lang="ja-JP" altLang="en-US"/>
              <a:t>高松慶輝</a:t>
            </a:r>
            <a:endParaRPr kumimoji="1" lang="ja-JP" altLang="en-US"/>
          </a:p>
        </p:txBody>
      </p:sp>
    </p:spTree>
    <p:extLst>
      <p:ext uri="{BB962C8B-B14F-4D97-AF65-F5344CB8AC3E}">
        <p14:creationId xmlns:p14="http://schemas.microsoft.com/office/powerpoint/2010/main" val="2268096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6C1130C-684E-7DC5-714D-F1647FFA99F8}"/>
              </a:ext>
            </a:extLst>
          </p:cNvPr>
          <p:cNvSpPr txBox="1"/>
          <p:nvPr/>
        </p:nvSpPr>
        <p:spPr>
          <a:xfrm>
            <a:off x="2692398" y="1871131"/>
            <a:ext cx="6815669" cy="151553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ja-JP" altLang="en-US" sz="5000">
                <a:ln w="3175" cmpd="sng">
                  <a:noFill/>
                </a:ln>
                <a:solidFill>
                  <a:schemeClr val="tx1">
                    <a:lumMod val="85000"/>
                    <a:lumOff val="15000"/>
                  </a:schemeClr>
                </a:solidFill>
                <a:latin typeface="+mj-lt"/>
                <a:ea typeface="+mj-ea"/>
                <a:cs typeface="+mj-cs"/>
              </a:rPr>
              <a:t>ご清聴ありがとうございました</a:t>
            </a:r>
            <a:endParaRPr kumimoji="1" lang="en-US" altLang="ja-JP" sz="5000">
              <a:ln w="3175" cmpd="sng">
                <a:noFill/>
              </a:ln>
              <a:solidFill>
                <a:schemeClr val="tx1">
                  <a:lumMod val="85000"/>
                  <a:lumOff val="15000"/>
                </a:schemeClr>
              </a:solidFill>
              <a:latin typeface="+mj-lt"/>
              <a:ea typeface="+mj-ea"/>
              <a:cs typeface="+mj-cs"/>
            </a:endParaRPr>
          </a:p>
        </p:txBody>
      </p:sp>
      <p:sp>
        <p:nvSpPr>
          <p:cNvPr id="3" name="テキスト ボックス 2">
            <a:extLst>
              <a:ext uri="{FF2B5EF4-FFF2-40B4-BE49-F238E27FC236}">
                <a16:creationId xmlns:a16="http://schemas.microsoft.com/office/drawing/2014/main" id="{A989D0AD-9212-7826-29DA-05C6CE8F9334}"/>
              </a:ext>
            </a:extLst>
          </p:cNvPr>
          <p:cNvSpPr txBox="1"/>
          <p:nvPr/>
        </p:nvSpPr>
        <p:spPr>
          <a:xfrm>
            <a:off x="2692398" y="3657597"/>
            <a:ext cx="6815669" cy="1320802"/>
          </a:xfrm>
          <a:prstGeom prst="rect">
            <a:avLst/>
          </a:prstGeom>
        </p:spPr>
        <p:txBody>
          <a:bodyPr vert="horz" lIns="91440" tIns="45720" rIns="91440" bIns="45720" rtlCol="0" anchor="t">
            <a:normAutofit/>
          </a:bodyPr>
          <a:lstStyle/>
          <a:p>
            <a:pPr algn="ctr">
              <a:spcBef>
                <a:spcPct val="20000"/>
              </a:spcBef>
              <a:spcAft>
                <a:spcPts val="600"/>
              </a:spcAft>
              <a:buClr>
                <a:schemeClr val="accent1"/>
              </a:buClr>
              <a:buSzPct val="115000"/>
            </a:pPr>
            <a:r>
              <a:rPr kumimoji="1" lang="ja-JP" altLang="en-US" sz="2100"/>
              <a:t>・</a:t>
            </a:r>
            <a:r>
              <a:rPr lang="ja-JP" altLang="en-US" sz="2100"/>
              <a:t>本日の発表を通して、太陽電池技術の進化とその社会的意義を共有できたことを嬉しく思います。</a:t>
            </a:r>
            <a:endParaRPr kumimoji="1" lang="en-US" altLang="ja-JP" sz="2100"/>
          </a:p>
        </p:txBody>
      </p:sp>
      <p:sp>
        <p:nvSpPr>
          <p:cNvPr id="4" name="テキスト ボックス 3">
            <a:extLst>
              <a:ext uri="{FF2B5EF4-FFF2-40B4-BE49-F238E27FC236}">
                <a16:creationId xmlns:a16="http://schemas.microsoft.com/office/drawing/2014/main" id="{CB5F450B-B172-DFCB-A2CD-E067BCFFBE39}"/>
              </a:ext>
            </a:extLst>
          </p:cNvPr>
          <p:cNvSpPr txBox="1"/>
          <p:nvPr/>
        </p:nvSpPr>
        <p:spPr>
          <a:xfrm>
            <a:off x="2789764" y="4474734"/>
            <a:ext cx="6718303" cy="707886"/>
          </a:xfrm>
          <a:prstGeom prst="rect">
            <a:avLst/>
          </a:prstGeom>
          <a:noFill/>
        </p:spPr>
        <p:txBody>
          <a:bodyPr wrap="square" rtlCol="0">
            <a:spAutoFit/>
          </a:bodyPr>
          <a:lstStyle/>
          <a:p>
            <a:pPr>
              <a:spcAft>
                <a:spcPts val="600"/>
              </a:spcAft>
            </a:pPr>
            <a:r>
              <a:rPr kumimoji="1" lang="ja-JP" altLang="en-US"/>
              <a:t>・</a:t>
            </a:r>
            <a:r>
              <a:rPr lang="ja-JP" altLang="en-US" sz="2000"/>
              <a:t>未来のエネルギーを担う一員として、皆さんとともに可能性を広げていきたいと思います。</a:t>
            </a:r>
            <a:endParaRPr kumimoji="1" lang="ja-JP" altLang="en-US" sz="2000"/>
          </a:p>
        </p:txBody>
      </p:sp>
    </p:spTree>
    <p:extLst>
      <p:ext uri="{BB962C8B-B14F-4D97-AF65-F5344CB8AC3E}">
        <p14:creationId xmlns:p14="http://schemas.microsoft.com/office/powerpoint/2010/main" val="1250556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7F1911-B1F5-E401-EF07-F106D61793DD}"/>
              </a:ext>
            </a:extLst>
          </p:cNvPr>
          <p:cNvSpPr>
            <a:spLocks noGrp="1"/>
          </p:cNvSpPr>
          <p:nvPr>
            <p:ph type="title"/>
          </p:nvPr>
        </p:nvSpPr>
        <p:spPr>
          <a:xfrm>
            <a:off x="182406" y="154694"/>
            <a:ext cx="10515600" cy="1325563"/>
          </a:xfrm>
        </p:spPr>
        <p:txBody>
          <a:bodyPr/>
          <a:lstStyle/>
          <a:p>
            <a:r>
              <a:rPr lang="ja-JP" altLang="en-US"/>
              <a:t>シリコン系太陽電池</a:t>
            </a:r>
            <a:endParaRPr kumimoji="1" lang="ja-JP" altLang="en-US"/>
          </a:p>
        </p:txBody>
      </p:sp>
      <p:sp>
        <p:nvSpPr>
          <p:cNvPr id="7" name="テキスト ボックス 6">
            <a:extLst>
              <a:ext uri="{FF2B5EF4-FFF2-40B4-BE49-F238E27FC236}">
                <a16:creationId xmlns:a16="http://schemas.microsoft.com/office/drawing/2014/main" id="{B8F49DCE-29AE-9AEC-910C-559F31AA4F62}"/>
              </a:ext>
            </a:extLst>
          </p:cNvPr>
          <p:cNvSpPr txBox="1"/>
          <p:nvPr/>
        </p:nvSpPr>
        <p:spPr>
          <a:xfrm>
            <a:off x="-2365" y="6536847"/>
            <a:ext cx="6096866" cy="646331"/>
          </a:xfrm>
          <a:prstGeom prst="rect">
            <a:avLst/>
          </a:prstGeom>
          <a:noFill/>
        </p:spPr>
        <p:txBody>
          <a:bodyPr wrap="square">
            <a:spAutoFit/>
          </a:bodyPr>
          <a:lstStyle/>
          <a:p>
            <a:r>
              <a:rPr lang="ja-JP" altLang="en-US">
                <a:hlinkClick r:id="rId3"/>
              </a:rPr>
              <a:t>https://solar-depot.jp/archives/1639</a:t>
            </a:r>
            <a:endParaRPr lang="en-US" altLang="ja-JP"/>
          </a:p>
          <a:p>
            <a:endParaRPr lang="en-US" altLang="ja-JP"/>
          </a:p>
        </p:txBody>
      </p:sp>
      <p:pic>
        <p:nvPicPr>
          <p:cNvPr id="9" name="図 8" descr="太陽電池, 屋外のオブジェ, ブルー, 水 が含まれている画像&#10;&#10;AI によって生成されたコンテンツは間違っている可能性があります。">
            <a:extLst>
              <a:ext uri="{FF2B5EF4-FFF2-40B4-BE49-F238E27FC236}">
                <a16:creationId xmlns:a16="http://schemas.microsoft.com/office/drawing/2014/main" id="{E9392A4E-0613-9E13-72E4-1A2A43E1F3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59150" y="-2531"/>
            <a:ext cx="2530858" cy="1623713"/>
          </a:xfrm>
          <a:prstGeom prst="rect">
            <a:avLst/>
          </a:prstGeom>
        </p:spPr>
      </p:pic>
      <p:sp>
        <p:nvSpPr>
          <p:cNvPr id="3" name="テキスト ボックス 2">
            <a:extLst>
              <a:ext uri="{FF2B5EF4-FFF2-40B4-BE49-F238E27FC236}">
                <a16:creationId xmlns:a16="http://schemas.microsoft.com/office/drawing/2014/main" id="{36577D77-C1C4-B1C4-9A51-E986F1A2C737}"/>
              </a:ext>
            </a:extLst>
          </p:cNvPr>
          <p:cNvSpPr txBox="1"/>
          <p:nvPr/>
        </p:nvSpPr>
        <p:spPr>
          <a:xfrm>
            <a:off x="1570892" y="1477107"/>
            <a:ext cx="853003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a:ea typeface="ＭＳ Ｐゴシック"/>
              </a:rPr>
              <a:t>長寿命，高いエネルギー変換効率</a:t>
            </a:r>
          </a:p>
          <a:p>
            <a:r>
              <a:rPr lang="ja-JP" altLang="en-US" sz="3200">
                <a:ea typeface="ＭＳ Ｐゴシック"/>
              </a:rPr>
              <a:t>太陽電池としては最も一般的に普及している</a:t>
            </a:r>
          </a:p>
        </p:txBody>
      </p:sp>
      <p:cxnSp>
        <p:nvCxnSpPr>
          <p:cNvPr id="4" name="直線矢印コネクタ 3">
            <a:extLst>
              <a:ext uri="{FF2B5EF4-FFF2-40B4-BE49-F238E27FC236}">
                <a16:creationId xmlns:a16="http://schemas.microsoft.com/office/drawing/2014/main" id="{EC8909FD-6A56-CB82-974E-227B14D8A32E}"/>
              </a:ext>
            </a:extLst>
          </p:cNvPr>
          <p:cNvCxnSpPr>
            <a:cxnSpLocks/>
          </p:cNvCxnSpPr>
          <p:nvPr/>
        </p:nvCxnSpPr>
        <p:spPr>
          <a:xfrm rot="16200000" flipH="1">
            <a:off x="423600" y="2027961"/>
            <a:ext cx="3051130" cy="1651866"/>
          </a:xfrm>
          <a:prstGeom prst="bentConnector3">
            <a:avLst>
              <a:gd name="adj1" fmla="val 99833"/>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45821218-7837-E972-4F66-7FD95BC72A42}"/>
              </a:ext>
            </a:extLst>
          </p:cNvPr>
          <p:cNvSpPr txBox="1"/>
          <p:nvPr/>
        </p:nvSpPr>
        <p:spPr>
          <a:xfrm>
            <a:off x="3562453" y="3004480"/>
            <a:ext cx="4472152" cy="523220"/>
          </a:xfrm>
          <a:prstGeom prst="rect">
            <a:avLst/>
          </a:prstGeom>
          <a:noFill/>
        </p:spPr>
        <p:txBody>
          <a:bodyPr wrap="square" rtlCol="0">
            <a:spAutoFit/>
          </a:bodyPr>
          <a:lstStyle/>
          <a:p>
            <a:r>
              <a:rPr kumimoji="1" lang="ja-JP" altLang="en-US" sz="2800"/>
              <a:t>・単結晶シリコン太陽電池</a:t>
            </a:r>
          </a:p>
        </p:txBody>
      </p:sp>
      <p:sp>
        <p:nvSpPr>
          <p:cNvPr id="14" name="テキスト ボックス 13">
            <a:extLst>
              <a:ext uri="{FF2B5EF4-FFF2-40B4-BE49-F238E27FC236}">
                <a16:creationId xmlns:a16="http://schemas.microsoft.com/office/drawing/2014/main" id="{0137DA9D-4E3C-D0C3-3FCB-071209D174A4}"/>
              </a:ext>
            </a:extLst>
          </p:cNvPr>
          <p:cNvSpPr txBox="1"/>
          <p:nvPr/>
        </p:nvSpPr>
        <p:spPr>
          <a:xfrm>
            <a:off x="3562453" y="3816938"/>
            <a:ext cx="4472152" cy="523220"/>
          </a:xfrm>
          <a:prstGeom prst="rect">
            <a:avLst/>
          </a:prstGeom>
          <a:noFill/>
        </p:spPr>
        <p:txBody>
          <a:bodyPr wrap="square" rtlCol="0">
            <a:spAutoFit/>
          </a:bodyPr>
          <a:lstStyle/>
          <a:p>
            <a:r>
              <a:rPr kumimoji="1" lang="ja-JP" altLang="en-US" sz="2800"/>
              <a:t>・多結晶シリコン太陽電池</a:t>
            </a:r>
          </a:p>
        </p:txBody>
      </p:sp>
      <p:sp>
        <p:nvSpPr>
          <p:cNvPr id="15" name="テキスト ボックス 14">
            <a:extLst>
              <a:ext uri="{FF2B5EF4-FFF2-40B4-BE49-F238E27FC236}">
                <a16:creationId xmlns:a16="http://schemas.microsoft.com/office/drawing/2014/main" id="{3C803680-6320-BA2D-CD9D-A9BBF929239C}"/>
              </a:ext>
            </a:extLst>
          </p:cNvPr>
          <p:cNvSpPr txBox="1"/>
          <p:nvPr/>
        </p:nvSpPr>
        <p:spPr>
          <a:xfrm>
            <a:off x="3562453" y="4751013"/>
            <a:ext cx="5468904" cy="523220"/>
          </a:xfrm>
          <a:prstGeom prst="rect">
            <a:avLst/>
          </a:prstGeom>
          <a:noFill/>
        </p:spPr>
        <p:txBody>
          <a:bodyPr wrap="square" rtlCol="0">
            <a:spAutoFit/>
          </a:bodyPr>
          <a:lstStyle/>
          <a:p>
            <a:r>
              <a:rPr kumimoji="1" lang="ja-JP" altLang="en-US" sz="2800"/>
              <a:t>・</a:t>
            </a:r>
            <a:r>
              <a:rPr lang="ja-JP" altLang="en-US" sz="2800"/>
              <a:t>アモルファス</a:t>
            </a:r>
            <a:r>
              <a:rPr kumimoji="1" lang="ja-JP" altLang="en-US" sz="2800"/>
              <a:t>シリコン太陽電池</a:t>
            </a:r>
          </a:p>
        </p:txBody>
      </p:sp>
      <p:sp>
        <p:nvSpPr>
          <p:cNvPr id="6" name="テキスト ボックス 5">
            <a:extLst>
              <a:ext uri="{FF2B5EF4-FFF2-40B4-BE49-F238E27FC236}">
                <a16:creationId xmlns:a16="http://schemas.microsoft.com/office/drawing/2014/main" id="{9C93413C-482D-94FB-8F93-D78D58B3CCD8}"/>
              </a:ext>
            </a:extLst>
          </p:cNvPr>
          <p:cNvSpPr txBox="1"/>
          <p:nvPr/>
        </p:nvSpPr>
        <p:spPr>
          <a:xfrm>
            <a:off x="3562453" y="5563471"/>
            <a:ext cx="5468904" cy="523220"/>
          </a:xfrm>
          <a:prstGeom prst="rect">
            <a:avLst/>
          </a:prstGeom>
          <a:noFill/>
        </p:spPr>
        <p:txBody>
          <a:bodyPr wrap="square" rtlCol="0">
            <a:spAutoFit/>
          </a:bodyPr>
          <a:lstStyle/>
          <a:p>
            <a:r>
              <a:rPr kumimoji="1" lang="ja-JP" altLang="en-US" sz="2800"/>
              <a:t>・ヘテロ接合太陽電池</a:t>
            </a:r>
          </a:p>
        </p:txBody>
      </p:sp>
      <p:sp>
        <p:nvSpPr>
          <p:cNvPr id="5" name="テキスト ボックス 4">
            <a:extLst>
              <a:ext uri="{FF2B5EF4-FFF2-40B4-BE49-F238E27FC236}">
                <a16:creationId xmlns:a16="http://schemas.microsoft.com/office/drawing/2014/main" id="{E600B1F7-C11E-6EF6-ABFC-B25A4E0D5DB3}"/>
              </a:ext>
            </a:extLst>
          </p:cNvPr>
          <p:cNvSpPr txBox="1"/>
          <p:nvPr/>
        </p:nvSpPr>
        <p:spPr>
          <a:xfrm>
            <a:off x="10098290" y="6435521"/>
            <a:ext cx="2163262" cy="369332"/>
          </a:xfrm>
          <a:prstGeom prst="rect">
            <a:avLst/>
          </a:prstGeom>
          <a:noFill/>
        </p:spPr>
        <p:txBody>
          <a:bodyPr wrap="square">
            <a:spAutoFit/>
          </a:bodyPr>
          <a:lstStyle/>
          <a:p>
            <a:pPr algn="l"/>
            <a:r>
              <a:rPr lang="ja-JP" altLang="en-US">
                <a:latin typeface="ＭＳ Ｐ明朝" panose="02020600040205080304" pitchFamily="18" charset="-128"/>
                <a:ea typeface="ＭＳ Ｐ明朝" panose="02020600040205080304" pitchFamily="18" charset="-128"/>
              </a:rPr>
              <a:t>8223001 ⻘ 快樹</a:t>
            </a:r>
          </a:p>
        </p:txBody>
      </p:sp>
      <p:sp>
        <p:nvSpPr>
          <p:cNvPr id="8" name="テキスト ボックス 7">
            <a:extLst>
              <a:ext uri="{FF2B5EF4-FFF2-40B4-BE49-F238E27FC236}">
                <a16:creationId xmlns:a16="http://schemas.microsoft.com/office/drawing/2014/main" id="{D255BB45-4098-29DC-5AE8-A01AE5641A9F}"/>
              </a:ext>
            </a:extLst>
          </p:cNvPr>
          <p:cNvSpPr txBox="1"/>
          <p:nvPr/>
        </p:nvSpPr>
        <p:spPr>
          <a:xfrm>
            <a:off x="10098290" y="6435521"/>
            <a:ext cx="1880964" cy="369332"/>
          </a:xfrm>
          <a:prstGeom prst="rect">
            <a:avLst/>
          </a:prstGeom>
          <a:noFill/>
        </p:spPr>
        <p:txBody>
          <a:bodyPr wrap="square">
            <a:spAutoFit/>
          </a:bodyPr>
          <a:lstStyle/>
          <a:p>
            <a:pPr algn="l"/>
            <a:r>
              <a:rPr lang="ja-JP" altLang="en-US">
                <a:latin typeface="ＭＳ Ｐ明朝" panose="02020600040205080304" pitchFamily="18" charset="-128"/>
                <a:ea typeface="ＭＳ Ｐ明朝" panose="02020600040205080304" pitchFamily="18" charset="-128"/>
              </a:rPr>
              <a:t>8223001 ⻘ 快樹</a:t>
            </a:r>
          </a:p>
        </p:txBody>
      </p:sp>
    </p:spTree>
    <p:extLst>
      <p:ext uri="{BB962C8B-B14F-4D97-AF65-F5344CB8AC3E}">
        <p14:creationId xmlns:p14="http://schemas.microsoft.com/office/powerpoint/2010/main" val="151018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P spid="1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0A232-35C5-D553-B4D6-826706A89887}"/>
              </a:ext>
            </a:extLst>
          </p:cNvPr>
          <p:cNvSpPr>
            <a:spLocks noGrp="1"/>
          </p:cNvSpPr>
          <p:nvPr>
            <p:ph type="title"/>
          </p:nvPr>
        </p:nvSpPr>
        <p:spPr>
          <a:xfrm>
            <a:off x="169277" y="0"/>
            <a:ext cx="10515600" cy="1325563"/>
          </a:xfrm>
        </p:spPr>
        <p:txBody>
          <a:bodyPr/>
          <a:lstStyle/>
          <a:p>
            <a:r>
              <a:rPr lang="ja-JP" altLang="en-US"/>
              <a:t>シリコン太陽電池</a:t>
            </a:r>
            <a:endParaRPr kumimoji="1" lang="ja-JP" altLang="en-US"/>
          </a:p>
        </p:txBody>
      </p:sp>
      <p:pic>
        <p:nvPicPr>
          <p:cNvPr id="4" name="図 3" descr="太陽電池, 屋外のオブジェ, ブルー, 水 が含まれている画像&#10;&#10;AI によって生成されたコンテンツは間違っている可能性があります。">
            <a:extLst>
              <a:ext uri="{FF2B5EF4-FFF2-40B4-BE49-F238E27FC236}">
                <a16:creationId xmlns:a16="http://schemas.microsoft.com/office/drawing/2014/main" id="{4D7D1660-E10E-EB16-1635-66B3910E9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786" y="2020650"/>
            <a:ext cx="4971250" cy="3189386"/>
          </a:xfrm>
          <a:prstGeom prst="rect">
            <a:avLst/>
          </a:prstGeom>
        </p:spPr>
      </p:pic>
      <p:sp>
        <p:nvSpPr>
          <p:cNvPr id="5" name="テキスト ボックス 4">
            <a:extLst>
              <a:ext uri="{FF2B5EF4-FFF2-40B4-BE49-F238E27FC236}">
                <a16:creationId xmlns:a16="http://schemas.microsoft.com/office/drawing/2014/main" id="{03F97C84-2192-515A-9421-223777F0819B}"/>
              </a:ext>
            </a:extLst>
          </p:cNvPr>
          <p:cNvSpPr txBox="1"/>
          <p:nvPr/>
        </p:nvSpPr>
        <p:spPr>
          <a:xfrm>
            <a:off x="6427438" y="2061071"/>
            <a:ext cx="7341704" cy="3108543"/>
          </a:xfrm>
          <a:prstGeom prst="rect">
            <a:avLst/>
          </a:prstGeom>
          <a:noFill/>
        </p:spPr>
        <p:txBody>
          <a:bodyPr wrap="square" rtlCol="0">
            <a:spAutoFit/>
          </a:bodyPr>
          <a:lstStyle/>
          <a:p>
            <a:r>
              <a:rPr kumimoji="1" lang="ja-JP" altLang="en-US" sz="2800"/>
              <a:t>・変換効率が平均</a:t>
            </a:r>
            <a:r>
              <a:rPr lang="en-US" altLang="ja-JP" sz="2800"/>
              <a:t>19</a:t>
            </a:r>
            <a:r>
              <a:rPr kumimoji="1" lang="en-US" altLang="ja-JP" sz="2800"/>
              <a:t>~22 %</a:t>
            </a:r>
            <a:r>
              <a:rPr kumimoji="1" lang="ja-JP" altLang="en-US" sz="2800"/>
              <a:t>と高い</a:t>
            </a:r>
            <a:endParaRPr kumimoji="1" lang="en-US" altLang="ja-JP" sz="2800"/>
          </a:p>
          <a:p>
            <a:endParaRPr lang="en-US" altLang="ja-JP" sz="2800"/>
          </a:p>
          <a:p>
            <a:r>
              <a:rPr kumimoji="1" lang="ja-JP" altLang="en-US" sz="2800"/>
              <a:t>・</a:t>
            </a:r>
            <a:r>
              <a:rPr lang="ja-JP" altLang="en-US" sz="2800"/>
              <a:t>温度係数：約</a:t>
            </a:r>
            <a:r>
              <a:rPr lang="en-US" altLang="ja-JP" sz="2800">
                <a:latin typeface="Century" panose="02040604050505020304" pitchFamily="18" charset="0"/>
              </a:rPr>
              <a:t>-0.3 </a:t>
            </a:r>
            <a:r>
              <a:rPr lang="en-US" altLang="ja-JP" sz="2800"/>
              <a:t>%/℃</a:t>
            </a:r>
            <a:endParaRPr kumimoji="1" lang="en-US" altLang="ja-JP" sz="2800"/>
          </a:p>
          <a:p>
            <a:endParaRPr kumimoji="1" lang="en-US" altLang="ja-JP" sz="2800"/>
          </a:p>
          <a:p>
            <a:r>
              <a:rPr kumimoji="1" lang="ja-JP" altLang="en-US" sz="2800"/>
              <a:t>・寿命</a:t>
            </a:r>
            <a:r>
              <a:rPr kumimoji="1" lang="en-US" altLang="ja-JP" sz="2800"/>
              <a:t>(</a:t>
            </a:r>
            <a:r>
              <a:rPr kumimoji="1" lang="ja-JP" altLang="en-US" sz="2800"/>
              <a:t>耐久性</a:t>
            </a:r>
            <a:r>
              <a:rPr kumimoji="1" lang="en-US" altLang="ja-JP" sz="2800"/>
              <a:t>)</a:t>
            </a:r>
            <a:r>
              <a:rPr kumimoji="1" lang="ja-JP" altLang="en-US" sz="2800"/>
              <a:t>　</a:t>
            </a:r>
            <a:r>
              <a:rPr kumimoji="1" lang="en-US" altLang="ja-JP" sz="2800"/>
              <a:t>20~30</a:t>
            </a:r>
            <a:r>
              <a:rPr kumimoji="1" lang="ja-JP" altLang="en-US" sz="2800"/>
              <a:t>年</a:t>
            </a:r>
            <a:endParaRPr kumimoji="1" lang="en-US" altLang="ja-JP" sz="2800"/>
          </a:p>
          <a:p>
            <a:endParaRPr kumimoji="1" lang="en-US" altLang="ja-JP" sz="2800"/>
          </a:p>
          <a:p>
            <a:r>
              <a:rPr lang="ja-JP" altLang="en-US" sz="2800"/>
              <a:t>・現在シェア率が約</a:t>
            </a:r>
            <a:r>
              <a:rPr lang="en-US" altLang="ja-JP" sz="2800"/>
              <a:t>95 %</a:t>
            </a:r>
          </a:p>
        </p:txBody>
      </p:sp>
      <p:sp>
        <p:nvSpPr>
          <p:cNvPr id="3" name="テキスト ボックス 2">
            <a:extLst>
              <a:ext uri="{FF2B5EF4-FFF2-40B4-BE49-F238E27FC236}">
                <a16:creationId xmlns:a16="http://schemas.microsoft.com/office/drawing/2014/main" id="{1DEF3F74-E223-EA08-6953-89F3D8AF8A67}"/>
              </a:ext>
            </a:extLst>
          </p:cNvPr>
          <p:cNvSpPr txBox="1"/>
          <p:nvPr/>
        </p:nvSpPr>
        <p:spPr>
          <a:xfrm>
            <a:off x="10098290" y="6435521"/>
            <a:ext cx="1880964" cy="369332"/>
          </a:xfrm>
          <a:prstGeom prst="rect">
            <a:avLst/>
          </a:prstGeom>
          <a:noFill/>
        </p:spPr>
        <p:txBody>
          <a:bodyPr wrap="square">
            <a:spAutoFit/>
          </a:bodyPr>
          <a:lstStyle/>
          <a:p>
            <a:pPr algn="l"/>
            <a:r>
              <a:rPr lang="ja-JP" altLang="en-US">
                <a:latin typeface="ＭＳ Ｐ明朝" panose="02020600040205080304" pitchFamily="18" charset="-128"/>
                <a:ea typeface="ＭＳ Ｐ明朝" panose="02020600040205080304" pitchFamily="18" charset="-128"/>
              </a:rPr>
              <a:t>8223001 ⻘ 快樹</a:t>
            </a:r>
          </a:p>
        </p:txBody>
      </p:sp>
    </p:spTree>
    <p:extLst>
      <p:ext uri="{BB962C8B-B14F-4D97-AF65-F5344CB8AC3E}">
        <p14:creationId xmlns:p14="http://schemas.microsoft.com/office/powerpoint/2010/main" val="1901071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5539842-5B10-6D5A-83CC-6BD4AF150CEC}"/>
              </a:ext>
            </a:extLst>
          </p:cNvPr>
          <p:cNvSpPr txBox="1"/>
          <p:nvPr/>
        </p:nvSpPr>
        <p:spPr>
          <a:xfrm>
            <a:off x="143634" y="146374"/>
            <a:ext cx="6491786" cy="769441"/>
          </a:xfrm>
          <a:prstGeom prst="rect">
            <a:avLst/>
          </a:prstGeom>
          <a:noFill/>
        </p:spPr>
        <p:txBody>
          <a:bodyPr wrap="square" rtlCol="0">
            <a:spAutoFit/>
          </a:bodyPr>
          <a:lstStyle/>
          <a:p>
            <a:r>
              <a:rPr kumimoji="1" lang="ja-JP" altLang="en-US" sz="4400"/>
              <a:t>シリコン系太陽電池</a:t>
            </a:r>
          </a:p>
        </p:txBody>
      </p:sp>
      <p:sp>
        <p:nvSpPr>
          <p:cNvPr id="3" name="AutoShape 23">
            <a:extLst>
              <a:ext uri="{FF2B5EF4-FFF2-40B4-BE49-F238E27FC236}">
                <a16:creationId xmlns:a16="http://schemas.microsoft.com/office/drawing/2014/main" id="{83ADAA07-89F1-59A0-6F45-3ECE1027F8DB}"/>
              </a:ext>
            </a:extLst>
          </p:cNvPr>
          <p:cNvSpPr>
            <a:spLocks noChangeArrowheads="1"/>
          </p:cNvSpPr>
          <p:nvPr/>
        </p:nvSpPr>
        <p:spPr bwMode="auto">
          <a:xfrm>
            <a:off x="1407691" y="2265447"/>
            <a:ext cx="4199359" cy="3844683"/>
          </a:xfrm>
          <a:prstGeom prst="roundRect">
            <a:avLst>
              <a:gd name="adj" fmla="val 3306"/>
            </a:avLst>
          </a:prstGeom>
          <a:solidFill>
            <a:schemeClr val="accent2">
              <a:lumMod val="40000"/>
              <a:lumOff val="60000"/>
            </a:schemeClr>
          </a:solidFill>
          <a:ln w="9525">
            <a:noFill/>
            <a:round/>
            <a:headEnd/>
            <a:tailEnd/>
          </a:ln>
          <a:effectLst/>
        </p:spPr>
        <p:txBody>
          <a:bodyPr wrap="none">
            <a:normAutofit/>
          </a:bodyPr>
          <a:lstStyle/>
          <a:p>
            <a:pPr>
              <a:defRPr/>
            </a:pPr>
            <a:endParaRPr lang="en-US" altLang="ja-JP" sz="3200">
              <a:latin typeface="+mn-ea"/>
              <a:ea typeface="+mn-ea"/>
            </a:endParaRPr>
          </a:p>
          <a:p>
            <a:pPr algn="ctr">
              <a:defRPr/>
            </a:pPr>
            <a:r>
              <a:rPr lang="ja-JP" altLang="en-US" sz="3200">
                <a:latin typeface="+mn-ea"/>
                <a:ea typeface="+mn-ea"/>
              </a:rPr>
              <a:t>・高い変換効率</a:t>
            </a:r>
            <a:endParaRPr lang="en-US" altLang="ja-JP" sz="3200">
              <a:latin typeface="+mn-ea"/>
              <a:ea typeface="+mn-ea"/>
            </a:endParaRPr>
          </a:p>
          <a:p>
            <a:pPr algn="ctr">
              <a:defRPr/>
            </a:pPr>
            <a:endParaRPr lang="en-US" altLang="ja-JP" sz="3200">
              <a:latin typeface="+mn-ea"/>
              <a:ea typeface="+mn-ea"/>
            </a:endParaRPr>
          </a:p>
          <a:p>
            <a:pPr algn="ctr">
              <a:defRPr/>
            </a:pPr>
            <a:r>
              <a:rPr lang="ja-JP" altLang="en-US" sz="3200">
                <a:latin typeface="+mn-ea"/>
              </a:rPr>
              <a:t>・高い耐久性</a:t>
            </a:r>
            <a:endParaRPr lang="en-US" altLang="ja-JP" sz="3200">
              <a:latin typeface="+mn-ea"/>
            </a:endParaRPr>
          </a:p>
          <a:p>
            <a:pPr algn="ctr">
              <a:defRPr/>
            </a:pPr>
            <a:endParaRPr lang="en-US" altLang="ja-JP" sz="3200">
              <a:latin typeface="+mn-ea"/>
            </a:endParaRPr>
          </a:p>
          <a:p>
            <a:pPr algn="ctr">
              <a:defRPr/>
            </a:pPr>
            <a:r>
              <a:rPr lang="ja-JP" altLang="en-US" sz="3200"/>
              <a:t>・安定した性能</a:t>
            </a:r>
            <a:endParaRPr lang="ja-JP" altLang="ja-JP" sz="3200">
              <a:latin typeface="+mn-ea"/>
              <a:ea typeface="+mn-ea"/>
            </a:endParaRPr>
          </a:p>
        </p:txBody>
      </p:sp>
      <p:sp>
        <p:nvSpPr>
          <p:cNvPr id="5" name="AutoShape 24">
            <a:extLst>
              <a:ext uri="{FF2B5EF4-FFF2-40B4-BE49-F238E27FC236}">
                <a16:creationId xmlns:a16="http://schemas.microsoft.com/office/drawing/2014/main" id="{986321A7-F16B-B47E-C83C-486427593E70}"/>
              </a:ext>
            </a:extLst>
          </p:cNvPr>
          <p:cNvSpPr>
            <a:spLocks noChangeArrowheads="1"/>
          </p:cNvSpPr>
          <p:nvPr/>
        </p:nvSpPr>
        <p:spPr bwMode="auto">
          <a:xfrm>
            <a:off x="6096000" y="2265446"/>
            <a:ext cx="4204800" cy="3844800"/>
          </a:xfrm>
          <a:prstGeom prst="roundRect">
            <a:avLst>
              <a:gd name="adj" fmla="val 3306"/>
            </a:avLst>
          </a:prstGeom>
          <a:solidFill>
            <a:schemeClr val="tx2">
              <a:lumMod val="10000"/>
              <a:lumOff val="90000"/>
            </a:schemeClr>
          </a:solidFill>
          <a:ln w="9525">
            <a:noFill/>
            <a:round/>
            <a:headEnd/>
            <a:tailEnd/>
          </a:ln>
          <a:effectLst/>
        </p:spPr>
        <p:txBody>
          <a:bodyPr wrap="none">
            <a:normAutofit/>
          </a:bodyPr>
          <a:lstStyle/>
          <a:p>
            <a:pPr algn="ctr">
              <a:defRPr/>
            </a:pPr>
            <a:endParaRPr lang="en-US" altLang="ja-JP" sz="2800">
              <a:latin typeface="+mn-ea"/>
            </a:endParaRPr>
          </a:p>
          <a:p>
            <a:pPr algn="ctr">
              <a:defRPr/>
            </a:pPr>
            <a:r>
              <a:rPr lang="ja-JP" altLang="en-US" sz="3200">
                <a:latin typeface="+mn-ea"/>
              </a:rPr>
              <a:t>・高い製造コスト</a:t>
            </a:r>
            <a:endParaRPr lang="en-US" altLang="ja-JP" sz="3200">
              <a:latin typeface="+mn-ea"/>
            </a:endParaRPr>
          </a:p>
          <a:p>
            <a:pPr algn="ctr">
              <a:defRPr/>
            </a:pPr>
            <a:endParaRPr lang="en-US" altLang="ja-JP" sz="3200"/>
          </a:p>
          <a:p>
            <a:pPr algn="ctr">
              <a:defRPr/>
            </a:pPr>
            <a:r>
              <a:rPr lang="ja-JP" altLang="en-US" sz="3200">
                <a:latin typeface="+mn-ea"/>
                <a:ea typeface="+mn-ea"/>
              </a:rPr>
              <a:t>・環境負荷</a:t>
            </a:r>
            <a:endParaRPr lang="en-US" altLang="ja-JP" sz="3200">
              <a:latin typeface="+mn-ea"/>
              <a:ea typeface="+mn-ea"/>
            </a:endParaRPr>
          </a:p>
          <a:p>
            <a:pPr algn="ctr">
              <a:defRPr/>
            </a:pPr>
            <a:endParaRPr lang="en-US" altLang="ja-JP" sz="3200">
              <a:latin typeface="+mn-ea"/>
              <a:ea typeface="+mn-ea"/>
            </a:endParaRPr>
          </a:p>
          <a:p>
            <a:pPr algn="ctr">
              <a:defRPr/>
            </a:pPr>
            <a:r>
              <a:rPr lang="ja-JP" altLang="en-US" sz="3200">
                <a:latin typeface="+mn-ea"/>
              </a:rPr>
              <a:t>・材料効率が悪い</a:t>
            </a:r>
            <a:endParaRPr lang="en-US" altLang="ja-JP" sz="3200">
              <a:latin typeface="+mn-ea"/>
            </a:endParaRPr>
          </a:p>
        </p:txBody>
      </p:sp>
      <p:sp>
        <p:nvSpPr>
          <p:cNvPr id="13" name="AutoShape 23">
            <a:extLst>
              <a:ext uri="{FF2B5EF4-FFF2-40B4-BE49-F238E27FC236}">
                <a16:creationId xmlns:a16="http://schemas.microsoft.com/office/drawing/2014/main" id="{C74DCB0D-7CD6-E628-45F4-5E2D77E46FBA}"/>
              </a:ext>
            </a:extLst>
          </p:cNvPr>
          <p:cNvSpPr>
            <a:spLocks noChangeArrowheads="1"/>
          </p:cNvSpPr>
          <p:nvPr/>
        </p:nvSpPr>
        <p:spPr bwMode="auto">
          <a:xfrm>
            <a:off x="1407691" y="1180848"/>
            <a:ext cx="4199359" cy="983000"/>
          </a:xfrm>
          <a:prstGeom prst="roundRect">
            <a:avLst>
              <a:gd name="adj" fmla="val 3306"/>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9525">
            <a:noFill/>
            <a:round/>
            <a:headEnd/>
            <a:tailEnd/>
          </a:ln>
          <a:effectLst/>
        </p:spPr>
        <p:txBody>
          <a:bodyPr wrap="none" anchor="ctr">
            <a:normAutofit/>
          </a:bodyPr>
          <a:lstStyle/>
          <a:p>
            <a:pPr algn="ctr">
              <a:defRPr/>
            </a:pPr>
            <a:r>
              <a:rPr lang="ja-JP" altLang="en-US" sz="3200" b="1">
                <a:solidFill>
                  <a:schemeClr val="bg1"/>
                </a:solidFill>
                <a:latin typeface="+mn-ea"/>
                <a:ea typeface="+mn-ea"/>
              </a:rPr>
              <a:t>メリット</a:t>
            </a:r>
            <a:endParaRPr lang="ja-JP" altLang="ja-JP" sz="3200" b="1">
              <a:solidFill>
                <a:schemeClr val="bg1"/>
              </a:solidFill>
              <a:latin typeface="+mn-ea"/>
              <a:ea typeface="+mn-ea"/>
            </a:endParaRPr>
          </a:p>
        </p:txBody>
      </p:sp>
      <p:sp>
        <p:nvSpPr>
          <p:cNvPr id="14" name="AutoShape 24">
            <a:extLst>
              <a:ext uri="{FF2B5EF4-FFF2-40B4-BE49-F238E27FC236}">
                <a16:creationId xmlns:a16="http://schemas.microsoft.com/office/drawing/2014/main" id="{B4528A35-F7CD-0E4A-19A6-AFC0345D7A4A}"/>
              </a:ext>
            </a:extLst>
          </p:cNvPr>
          <p:cNvSpPr>
            <a:spLocks noChangeArrowheads="1"/>
          </p:cNvSpPr>
          <p:nvPr/>
        </p:nvSpPr>
        <p:spPr bwMode="auto">
          <a:xfrm>
            <a:off x="6096000" y="1180848"/>
            <a:ext cx="4204800" cy="982999"/>
          </a:xfrm>
          <a:prstGeom prst="roundRect">
            <a:avLst>
              <a:gd name="adj" fmla="val 3306"/>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6200000" scaled="1"/>
            <a:tileRect/>
          </a:gradFill>
          <a:ln w="9525">
            <a:noFill/>
            <a:round/>
            <a:headEnd/>
            <a:tailEnd/>
          </a:ln>
          <a:effectLst/>
        </p:spPr>
        <p:txBody>
          <a:bodyPr wrap="none" anchor="ctr">
            <a:normAutofit/>
          </a:bodyPr>
          <a:lstStyle/>
          <a:p>
            <a:pPr algn="ctr">
              <a:defRPr/>
            </a:pPr>
            <a:r>
              <a:rPr lang="ja-JP" altLang="en-US" sz="3200" b="1">
                <a:solidFill>
                  <a:schemeClr val="bg1"/>
                </a:solidFill>
                <a:latin typeface="+mn-ea"/>
                <a:ea typeface="+mn-ea"/>
              </a:rPr>
              <a:t>デメリット</a:t>
            </a:r>
            <a:endParaRPr lang="ja-JP" altLang="ja-JP" sz="3200" b="1">
              <a:solidFill>
                <a:schemeClr val="bg1"/>
              </a:solidFill>
              <a:latin typeface="+mn-ea"/>
              <a:ea typeface="+mn-ea"/>
            </a:endParaRPr>
          </a:p>
        </p:txBody>
      </p:sp>
      <p:sp>
        <p:nvSpPr>
          <p:cNvPr id="4" name="テキスト ボックス 3">
            <a:extLst>
              <a:ext uri="{FF2B5EF4-FFF2-40B4-BE49-F238E27FC236}">
                <a16:creationId xmlns:a16="http://schemas.microsoft.com/office/drawing/2014/main" id="{B99A359B-D711-A6AC-2623-DDC4CD1D10BD}"/>
              </a:ext>
            </a:extLst>
          </p:cNvPr>
          <p:cNvSpPr txBox="1"/>
          <p:nvPr/>
        </p:nvSpPr>
        <p:spPr>
          <a:xfrm>
            <a:off x="10098290" y="6435521"/>
            <a:ext cx="1880964" cy="369332"/>
          </a:xfrm>
          <a:prstGeom prst="rect">
            <a:avLst/>
          </a:prstGeom>
          <a:noFill/>
        </p:spPr>
        <p:txBody>
          <a:bodyPr wrap="square">
            <a:spAutoFit/>
          </a:bodyPr>
          <a:lstStyle/>
          <a:p>
            <a:pPr algn="l"/>
            <a:r>
              <a:rPr lang="ja-JP" altLang="en-US">
                <a:latin typeface="ＭＳ Ｐ明朝" panose="02020600040205080304" pitchFamily="18" charset="-128"/>
                <a:ea typeface="ＭＳ Ｐ明朝" panose="02020600040205080304" pitchFamily="18" charset="-128"/>
              </a:rPr>
              <a:t>8223001 ⻘ 快樹</a:t>
            </a:r>
          </a:p>
        </p:txBody>
      </p:sp>
    </p:spTree>
    <p:extLst>
      <p:ext uri="{BB962C8B-B14F-4D97-AF65-F5344CB8AC3E}">
        <p14:creationId xmlns:p14="http://schemas.microsoft.com/office/powerpoint/2010/main" val="163684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30069C-6D6B-D630-0B6D-9CC53EB08F3B}"/>
              </a:ext>
            </a:extLst>
          </p:cNvPr>
          <p:cNvSpPr>
            <a:spLocks noGrp="1"/>
          </p:cNvSpPr>
          <p:nvPr>
            <p:ph type="title"/>
          </p:nvPr>
        </p:nvSpPr>
        <p:spPr>
          <a:xfrm>
            <a:off x="0" y="18893"/>
            <a:ext cx="10515600" cy="1325563"/>
          </a:xfrm>
        </p:spPr>
        <p:txBody>
          <a:bodyPr/>
          <a:lstStyle/>
          <a:p>
            <a:r>
              <a:rPr lang="ja-JP" altLang="en-US"/>
              <a:t>ペロブスカイト型太陽電池</a:t>
            </a:r>
            <a:endParaRPr kumimoji="1" lang="ja-JP" altLang="en-US"/>
          </a:p>
        </p:txBody>
      </p:sp>
      <p:pic>
        <p:nvPicPr>
          <p:cNvPr id="5" name="コンテンツ プレースホルダー 4" descr="座る, テーブル, 机, コンピュータ が含まれている画像&#10;&#10;AI によって生成されたコンテンツは間違っている可能性があります。">
            <a:extLst>
              <a:ext uri="{FF2B5EF4-FFF2-40B4-BE49-F238E27FC236}">
                <a16:creationId xmlns:a16="http://schemas.microsoft.com/office/drawing/2014/main" id="{86940F04-06E8-0498-DCD0-023D62841A9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891290"/>
            <a:ext cx="5114068" cy="2916617"/>
          </a:xfrm>
        </p:spPr>
      </p:pic>
      <p:sp>
        <p:nvSpPr>
          <p:cNvPr id="9" name="テキスト ボックス 8">
            <a:extLst>
              <a:ext uri="{FF2B5EF4-FFF2-40B4-BE49-F238E27FC236}">
                <a16:creationId xmlns:a16="http://schemas.microsoft.com/office/drawing/2014/main" id="{75D27E5E-7C25-0952-C5AA-AEFB6273B597}"/>
              </a:ext>
            </a:extLst>
          </p:cNvPr>
          <p:cNvSpPr txBox="1"/>
          <p:nvPr/>
        </p:nvSpPr>
        <p:spPr>
          <a:xfrm>
            <a:off x="0" y="6217388"/>
            <a:ext cx="6096000" cy="923330"/>
          </a:xfrm>
          <a:prstGeom prst="rect">
            <a:avLst/>
          </a:prstGeom>
          <a:noFill/>
        </p:spPr>
        <p:txBody>
          <a:bodyPr wrap="square">
            <a:spAutoFit/>
          </a:bodyPr>
          <a:lstStyle/>
          <a:p>
            <a:r>
              <a:rPr lang="ja-JP" altLang="en-US">
                <a:hlinkClick r:id="rId4"/>
              </a:rPr>
              <a:t>https://www.global.toshiba/jp/news/energy/2023/02/news-20230209-01.html/1000</a:t>
            </a:r>
            <a:endParaRPr lang="en-US" altLang="ja-JP"/>
          </a:p>
          <a:p>
            <a:endParaRPr lang="ja-JP" altLang="en-US"/>
          </a:p>
        </p:txBody>
      </p:sp>
      <p:sp>
        <p:nvSpPr>
          <p:cNvPr id="12" name="テキスト ボックス 11">
            <a:extLst>
              <a:ext uri="{FF2B5EF4-FFF2-40B4-BE49-F238E27FC236}">
                <a16:creationId xmlns:a16="http://schemas.microsoft.com/office/drawing/2014/main" id="{6F772B09-97E8-5350-0EB4-0193466F8A08}"/>
              </a:ext>
            </a:extLst>
          </p:cNvPr>
          <p:cNvSpPr txBox="1"/>
          <p:nvPr/>
        </p:nvSpPr>
        <p:spPr>
          <a:xfrm>
            <a:off x="5696478" y="2026302"/>
            <a:ext cx="7341704" cy="3416320"/>
          </a:xfrm>
          <a:prstGeom prst="rect">
            <a:avLst/>
          </a:prstGeom>
          <a:noFill/>
        </p:spPr>
        <p:txBody>
          <a:bodyPr wrap="square" rtlCol="0">
            <a:spAutoFit/>
          </a:bodyPr>
          <a:lstStyle/>
          <a:p>
            <a:r>
              <a:rPr kumimoji="1" lang="ja-JP" altLang="en-US" sz="2400"/>
              <a:t>・ペロブスカイト構造の結晶を持った太陽電池</a:t>
            </a:r>
            <a:endParaRPr kumimoji="1" lang="en-US" altLang="ja-JP" sz="2400"/>
          </a:p>
          <a:p>
            <a:endParaRPr lang="en-US" altLang="ja-JP" sz="2400"/>
          </a:p>
          <a:p>
            <a:r>
              <a:rPr kumimoji="1" lang="ja-JP" altLang="en-US" sz="2400"/>
              <a:t>・</a:t>
            </a:r>
            <a:r>
              <a:rPr lang="ja-JP" altLang="en-US" sz="2400"/>
              <a:t>光電変換層がわずか</a:t>
            </a:r>
            <a:r>
              <a:rPr lang="en-US" altLang="ja-JP" sz="2400"/>
              <a:t>1 </a:t>
            </a:r>
            <a:r>
              <a:rPr lang="en-US" altLang="ja-JP" sz="2400" err="1"/>
              <a:t>μm</a:t>
            </a:r>
            <a:r>
              <a:rPr lang="ja-JP" altLang="en-US" sz="2400"/>
              <a:t>と極めて薄い</a:t>
            </a:r>
            <a:endParaRPr lang="en-US" altLang="ja-JP" sz="2400"/>
          </a:p>
          <a:p>
            <a:endParaRPr kumimoji="1" lang="en-US" altLang="ja-JP" sz="2400"/>
          </a:p>
          <a:p>
            <a:r>
              <a:rPr kumimoji="1" lang="ja-JP" altLang="en-US" sz="2400"/>
              <a:t>・</a:t>
            </a:r>
            <a:r>
              <a:rPr lang="ja-JP" altLang="en-US" sz="2400"/>
              <a:t>約</a:t>
            </a:r>
            <a:r>
              <a:rPr lang="en-US" altLang="ja-JP" sz="2400"/>
              <a:t>100℃</a:t>
            </a:r>
            <a:r>
              <a:rPr lang="ja-JP" altLang="en-US" sz="2400"/>
              <a:t>ほどの低温での製造が可能</a:t>
            </a:r>
            <a:endParaRPr lang="en-US" altLang="ja-JP" sz="2400"/>
          </a:p>
          <a:p>
            <a:endParaRPr kumimoji="1" lang="en-US" altLang="ja-JP" sz="2400"/>
          </a:p>
          <a:p>
            <a:r>
              <a:rPr lang="ja-JP" altLang="en-US" sz="2400"/>
              <a:t>・現在シェア率がほぼ</a:t>
            </a:r>
            <a:r>
              <a:rPr lang="en-US" altLang="ja-JP" sz="2400"/>
              <a:t>0</a:t>
            </a:r>
          </a:p>
          <a:p>
            <a:endParaRPr lang="en-US" altLang="ja-JP" sz="2400"/>
          </a:p>
          <a:p>
            <a:endParaRPr lang="en-US" altLang="ja-JP" sz="2400"/>
          </a:p>
        </p:txBody>
      </p:sp>
      <p:sp>
        <p:nvSpPr>
          <p:cNvPr id="3" name="テキスト ボックス 2">
            <a:extLst>
              <a:ext uri="{FF2B5EF4-FFF2-40B4-BE49-F238E27FC236}">
                <a16:creationId xmlns:a16="http://schemas.microsoft.com/office/drawing/2014/main" id="{2791B2B7-E785-AD5B-9044-050657BB2394}"/>
              </a:ext>
            </a:extLst>
          </p:cNvPr>
          <p:cNvSpPr txBox="1"/>
          <p:nvPr/>
        </p:nvSpPr>
        <p:spPr>
          <a:xfrm>
            <a:off x="10098290" y="6435521"/>
            <a:ext cx="1880964" cy="369332"/>
          </a:xfrm>
          <a:prstGeom prst="rect">
            <a:avLst/>
          </a:prstGeom>
          <a:noFill/>
        </p:spPr>
        <p:txBody>
          <a:bodyPr wrap="square">
            <a:spAutoFit/>
          </a:bodyPr>
          <a:lstStyle/>
          <a:p>
            <a:pPr algn="l"/>
            <a:r>
              <a:rPr lang="ja-JP" altLang="en-US">
                <a:latin typeface="ＭＳ Ｐ明朝" panose="02020600040205080304" pitchFamily="18" charset="-128"/>
                <a:ea typeface="ＭＳ Ｐ明朝" panose="02020600040205080304" pitchFamily="18" charset="-128"/>
              </a:rPr>
              <a:t>8223001 ⻘ 快樹</a:t>
            </a:r>
          </a:p>
        </p:txBody>
      </p:sp>
    </p:spTree>
    <p:extLst>
      <p:ext uri="{BB962C8B-B14F-4D97-AF65-F5344CB8AC3E}">
        <p14:creationId xmlns:p14="http://schemas.microsoft.com/office/powerpoint/2010/main" val="295769798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F9B37ED58FF8A048B05E378255245E8F" ma:contentTypeVersion="3" ma:contentTypeDescription="新しいドキュメントを作成します。" ma:contentTypeScope="" ma:versionID="75c9c3cfb10c444c3692b22711cf8a76">
  <xsd:schema xmlns:xsd="http://www.w3.org/2001/XMLSchema" xmlns:xs="http://www.w3.org/2001/XMLSchema" xmlns:p="http://schemas.microsoft.com/office/2006/metadata/properties" xmlns:ns2="f392f51d-1a8b-496e-9a2a-3e859dbd5822" targetNamespace="http://schemas.microsoft.com/office/2006/metadata/properties" ma:root="true" ma:fieldsID="590fe9b9c2572db3c8ad9cb5e8029034" ns2:_="">
    <xsd:import namespace="f392f51d-1a8b-496e-9a2a-3e859dbd5822"/>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92f51d-1a8b-496e-9a2a-3e859dbd58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1E2DD6-D9CF-438C-8FA2-CD57D61F26CE}">
  <ds:schemaRefs>
    <ds:schemaRef ds:uri="http://purl.org/dc/elements/1.1/"/>
    <ds:schemaRef ds:uri="http://purl.org/dc/terms/"/>
    <ds:schemaRef ds:uri="f392f51d-1a8b-496e-9a2a-3e859dbd5822"/>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88F55982-C185-4704-A975-9D77D270855A}">
  <ds:schemaRefs>
    <ds:schemaRef ds:uri="f392f51d-1a8b-496e-9a2a-3e859dbd582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2FEA87C-DAD7-42C2-9124-94E6635961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2944</Words>
  <Application>Microsoft Office PowerPoint</Application>
  <PresentationFormat>ワイド画面</PresentationFormat>
  <Paragraphs>645</Paragraphs>
  <Slides>59</Slides>
  <Notes>56</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59</vt:i4>
      </vt:variant>
    </vt:vector>
  </HeadingPairs>
  <TitlesOfParts>
    <vt:vector size="72" baseType="lpstr">
      <vt:lpstr>BIZ UDPゴシック</vt:lpstr>
      <vt:lpstr>ＭＳ Ｐゴシック</vt:lpstr>
      <vt:lpstr>ＭＳ Ｐゴシック</vt:lpstr>
      <vt:lpstr>ＭＳ Ｐゴシック 本文</vt:lpstr>
      <vt:lpstr>ＭＳ Ｐ明朝</vt:lpstr>
      <vt:lpstr>游ゴシック</vt:lpstr>
      <vt:lpstr>游明朝</vt:lpstr>
      <vt:lpstr>Aptos</vt:lpstr>
      <vt:lpstr>Aptos Display</vt:lpstr>
      <vt:lpstr>Arial</vt:lpstr>
      <vt:lpstr>Century</vt:lpstr>
      <vt:lpstr>Gadugi</vt:lpstr>
      <vt:lpstr>Office テーマ</vt:lpstr>
      <vt:lpstr>太陽電池の現状と今後の展望</vt:lpstr>
      <vt:lpstr>目次</vt:lpstr>
      <vt:lpstr>PowerPoint プレゼンテーション</vt:lpstr>
      <vt:lpstr>PowerPoint プレゼンテーション</vt:lpstr>
      <vt:lpstr>PowerPoint プレゼンテーション</vt:lpstr>
      <vt:lpstr>シリコン系太陽電池</vt:lpstr>
      <vt:lpstr>シリコン太陽電池</vt:lpstr>
      <vt:lpstr>PowerPoint プレゼンテーション</vt:lpstr>
      <vt:lpstr>ペロブスカイト型太陽電池</vt:lpstr>
      <vt:lpstr>ペロブスカイト型太陽電池</vt:lpstr>
      <vt:lpstr>PowerPoint プレゼンテーション</vt:lpstr>
      <vt:lpstr>タンデム型太陽電池</vt:lpstr>
      <vt:lpstr>使用用途の違い</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シリコン系 有機・ペロブスカイト タンデム型  太陽光電池耐久性比較</vt:lpstr>
      <vt:lpstr>はじめに</vt:lpstr>
      <vt:lpstr>それぞれの太陽電池-メリット・デメリット</vt:lpstr>
      <vt:lpstr>PowerPoint プレゼンテーション</vt:lpstr>
      <vt:lpstr>シリコン・有機・タンデムの耐久性と効率比較</vt:lpstr>
      <vt:lpstr>リサイクルについて </vt:lpstr>
      <vt:lpstr>リサイクルのポイント</vt:lpstr>
      <vt:lpstr>3.太陽電池材料の耐久性向上</vt:lpstr>
      <vt:lpstr>シリコン型とペロブスカイト型について</vt:lpstr>
      <vt:lpstr>ペロブスカイト太陽電池の欠点</vt:lpstr>
      <vt:lpstr>耐久性向上の一例</vt:lpstr>
      <vt:lpstr>まとめと展望</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太陽電池の廃棄・リサイクル問題</vt:lpstr>
      <vt:lpstr>太陽電池のリサイクルの重要性</vt:lpstr>
      <vt:lpstr>2030年代問題</vt:lpstr>
      <vt:lpstr>廃棄物処理法の限界</vt:lpstr>
      <vt:lpstr>使用済み太陽電池の現状</vt:lpstr>
      <vt:lpstr>今後の解決策</vt:lpstr>
      <vt:lpstr>リサイクルの将来像</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栗山淳</dc:creator>
  <cp:lastModifiedBy>栗山　淳</cp:lastModifiedBy>
  <cp:revision>1</cp:revision>
  <dcterms:created xsi:type="dcterms:W3CDTF">2025-04-18T07:51:42Z</dcterms:created>
  <dcterms:modified xsi:type="dcterms:W3CDTF">2025-07-04T09:44:21Z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0x010100F9B37ED58FF8A048B05E378255245E8F</vt:lpwstr>
  </property>
</Properties>
</file>